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3" r:id="rId2"/>
    <p:sldId id="457" r:id="rId3"/>
    <p:sldId id="459" r:id="rId4"/>
    <p:sldId id="460" r:id="rId5"/>
    <p:sldId id="465" r:id="rId6"/>
    <p:sldId id="466" r:id="rId7"/>
    <p:sldId id="467" r:id="rId8"/>
    <p:sldId id="468" r:id="rId9"/>
    <p:sldId id="461" r:id="rId10"/>
    <p:sldId id="455" r:id="rId11"/>
  </p:sldIdLst>
  <p:sldSz cx="12192000" cy="6858000"/>
  <p:notesSz cx="6794500" cy="9906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B77A"/>
    <a:srgbClr val="565650"/>
    <a:srgbClr val="DEF1E4"/>
    <a:srgbClr val="CC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66" autoAdjust="0"/>
    <p:restoredTop sz="59472" autoAdjust="0"/>
  </p:normalViewPr>
  <p:slideViewPr>
    <p:cSldViewPr snapToGrid="0">
      <p:cViewPr varScale="1">
        <p:scale>
          <a:sx n="45" d="100"/>
          <a:sy n="45" d="100"/>
        </p:scale>
        <p:origin x="802"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mailto:w.sg@svs.at"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mailto:w.sg@svs.at" TargetMode="Externa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F7C73-6102-4BE1-969E-263C5DA4813A}" type="doc">
      <dgm:prSet loTypeId="urn:microsoft.com/office/officeart/2005/8/layout/process2" loCatId="process" qsTypeId="urn:microsoft.com/office/officeart/2005/8/quickstyle/simple1" qsCatId="simple" csTypeId="urn:microsoft.com/office/officeart/2005/8/colors/accent6_2" csCatId="accent6" phldr="1"/>
      <dgm:spPr/>
    </dgm:pt>
    <dgm:pt modelId="{99A87C17-5E0D-4444-943A-E49BC6C39973}">
      <dgm:prSet phldrT="[Text]"/>
      <dgm:spPr>
        <a:solidFill>
          <a:srgbClr val="5CB77A"/>
        </a:solidFill>
      </dgm:spPr>
      <dgm:t>
        <a:bodyPr/>
        <a:lstStyle/>
        <a:p>
          <a:r>
            <a:rPr lang="de-DE" dirty="0"/>
            <a:t>Anmeldung zur Beratung</a:t>
          </a:r>
        </a:p>
      </dgm:t>
    </dgm:pt>
    <dgm:pt modelId="{34F93211-AB6F-4067-9BEC-096FE95F14F5}" type="parTrans" cxnId="{2DC137E7-670B-42D1-AF6D-B34E21A98801}">
      <dgm:prSet/>
      <dgm:spPr/>
      <dgm:t>
        <a:bodyPr/>
        <a:lstStyle/>
        <a:p>
          <a:endParaRPr lang="de-DE"/>
        </a:p>
      </dgm:t>
    </dgm:pt>
    <dgm:pt modelId="{31FCDAC1-2084-4B41-912D-ADD5A212B82D}" type="sibTrans" cxnId="{2DC137E7-670B-42D1-AF6D-B34E21A98801}">
      <dgm:prSet/>
      <dgm:spPr/>
      <dgm:t>
        <a:bodyPr/>
        <a:lstStyle/>
        <a:p>
          <a:endParaRPr lang="de-DE"/>
        </a:p>
      </dgm:t>
    </dgm:pt>
    <dgm:pt modelId="{BD385C54-B288-4287-A380-991A29627E84}">
      <dgm:prSet phldrT="[Text]"/>
      <dgm:spPr>
        <a:solidFill>
          <a:srgbClr val="5CB77A"/>
        </a:solidFill>
      </dgm:spPr>
      <dgm:t>
        <a:bodyPr/>
        <a:lstStyle/>
        <a:p>
          <a:r>
            <a:rPr lang="de-DE" dirty="0"/>
            <a:t>Terminvereinbarung</a:t>
          </a:r>
        </a:p>
      </dgm:t>
    </dgm:pt>
    <dgm:pt modelId="{791D4B98-79EE-480A-8C22-C27ED4E0B998}" type="parTrans" cxnId="{13A2D1A1-5BB3-4860-8BE2-FC19FF9A6AC9}">
      <dgm:prSet/>
      <dgm:spPr/>
      <dgm:t>
        <a:bodyPr/>
        <a:lstStyle/>
        <a:p>
          <a:endParaRPr lang="de-DE"/>
        </a:p>
      </dgm:t>
    </dgm:pt>
    <dgm:pt modelId="{059E0268-FF18-47B0-93B0-C5BB7E891FF4}" type="sibTrans" cxnId="{13A2D1A1-5BB3-4860-8BE2-FC19FF9A6AC9}">
      <dgm:prSet/>
      <dgm:spPr/>
      <dgm:t>
        <a:bodyPr/>
        <a:lstStyle/>
        <a:p>
          <a:endParaRPr lang="de-DE"/>
        </a:p>
      </dgm:t>
    </dgm:pt>
    <dgm:pt modelId="{6311F78D-863A-4030-A485-2F9156E59FF1}">
      <dgm:prSet phldrT="[Text]"/>
      <dgm:spPr>
        <a:solidFill>
          <a:srgbClr val="5CB77A"/>
        </a:solidFill>
      </dgm:spPr>
      <dgm:t>
        <a:bodyPr/>
        <a:lstStyle/>
        <a:p>
          <a:r>
            <a:rPr lang="de-DE" dirty="0"/>
            <a:t>Arbeitspsychologische Beratung</a:t>
          </a:r>
        </a:p>
      </dgm:t>
    </dgm:pt>
    <dgm:pt modelId="{9DFF9370-3371-43DE-8ECD-4E6EA9031509}" type="parTrans" cxnId="{2B0855C5-D17D-40BD-AC2B-DBD6845C0F0A}">
      <dgm:prSet/>
      <dgm:spPr/>
      <dgm:t>
        <a:bodyPr/>
        <a:lstStyle/>
        <a:p>
          <a:endParaRPr lang="de-DE"/>
        </a:p>
      </dgm:t>
    </dgm:pt>
    <dgm:pt modelId="{BAC0D59B-DB98-4048-9494-028D7DA08A12}" type="sibTrans" cxnId="{2B0855C5-D17D-40BD-AC2B-DBD6845C0F0A}">
      <dgm:prSet/>
      <dgm:spPr/>
      <dgm:t>
        <a:bodyPr/>
        <a:lstStyle/>
        <a:p>
          <a:endParaRPr lang="de-DE"/>
        </a:p>
      </dgm:t>
    </dgm:pt>
    <dgm:pt modelId="{AF7E00CB-B838-4AC5-8353-DBB56447C4AD}">
      <dgm:prSet phldrT="[Text]"/>
      <dgm:spPr>
        <a:solidFill>
          <a:srgbClr val="5CB77A"/>
        </a:solidFill>
      </dgm:spPr>
      <dgm:t>
        <a:bodyPr/>
        <a:lstStyle/>
        <a:p>
          <a:r>
            <a:rPr lang="de-DE" dirty="0"/>
            <a:t>Nachberatung</a:t>
          </a:r>
        </a:p>
      </dgm:t>
    </dgm:pt>
    <dgm:pt modelId="{323FCF9E-CEEA-49FC-9EE2-17DAF91B50E1}" type="parTrans" cxnId="{FA816083-EE82-4386-A627-42182737B587}">
      <dgm:prSet/>
      <dgm:spPr/>
      <dgm:t>
        <a:bodyPr/>
        <a:lstStyle/>
        <a:p>
          <a:endParaRPr lang="de-DE"/>
        </a:p>
      </dgm:t>
    </dgm:pt>
    <dgm:pt modelId="{E7A7DCC8-01C3-4F9D-A6F1-699213188D0A}" type="sibTrans" cxnId="{FA816083-EE82-4386-A627-42182737B587}">
      <dgm:prSet/>
      <dgm:spPr/>
      <dgm:t>
        <a:bodyPr/>
        <a:lstStyle/>
        <a:p>
          <a:endParaRPr lang="de-DE"/>
        </a:p>
      </dgm:t>
    </dgm:pt>
    <dgm:pt modelId="{AE0D7327-3599-42EE-AAA2-85A9D4EA4E25}" type="pres">
      <dgm:prSet presAssocID="{024F7C73-6102-4BE1-969E-263C5DA4813A}" presName="linearFlow" presStyleCnt="0">
        <dgm:presLayoutVars>
          <dgm:resizeHandles val="exact"/>
        </dgm:presLayoutVars>
      </dgm:prSet>
      <dgm:spPr/>
    </dgm:pt>
    <dgm:pt modelId="{31A12B62-B7CE-4CE9-B73F-284E358D4119}" type="pres">
      <dgm:prSet presAssocID="{99A87C17-5E0D-4444-943A-E49BC6C39973}" presName="node" presStyleLbl="node1" presStyleIdx="0" presStyleCnt="4">
        <dgm:presLayoutVars>
          <dgm:bulletEnabled val="1"/>
        </dgm:presLayoutVars>
      </dgm:prSet>
      <dgm:spPr/>
    </dgm:pt>
    <dgm:pt modelId="{732336BC-CE7C-4170-BFE6-07D142650EE0}" type="pres">
      <dgm:prSet presAssocID="{31FCDAC1-2084-4B41-912D-ADD5A212B82D}" presName="sibTrans" presStyleLbl="sibTrans2D1" presStyleIdx="0" presStyleCnt="3"/>
      <dgm:spPr/>
    </dgm:pt>
    <dgm:pt modelId="{C731C00A-6ABA-494B-BFD7-FF0F3220C7EC}" type="pres">
      <dgm:prSet presAssocID="{31FCDAC1-2084-4B41-912D-ADD5A212B82D}" presName="connectorText" presStyleLbl="sibTrans2D1" presStyleIdx="0" presStyleCnt="3"/>
      <dgm:spPr/>
    </dgm:pt>
    <dgm:pt modelId="{BE9EB131-C61F-4191-B577-E9FE67978204}" type="pres">
      <dgm:prSet presAssocID="{BD385C54-B288-4287-A380-991A29627E84}" presName="node" presStyleLbl="node1" presStyleIdx="1" presStyleCnt="4">
        <dgm:presLayoutVars>
          <dgm:bulletEnabled val="1"/>
        </dgm:presLayoutVars>
      </dgm:prSet>
      <dgm:spPr/>
    </dgm:pt>
    <dgm:pt modelId="{A4DED7E9-5ED3-4338-90B8-0F9AD10BBBBA}" type="pres">
      <dgm:prSet presAssocID="{059E0268-FF18-47B0-93B0-C5BB7E891FF4}" presName="sibTrans" presStyleLbl="sibTrans2D1" presStyleIdx="1" presStyleCnt="3"/>
      <dgm:spPr/>
    </dgm:pt>
    <dgm:pt modelId="{21B8AC53-9FAA-4E12-ACC4-93DCD82DA1C3}" type="pres">
      <dgm:prSet presAssocID="{059E0268-FF18-47B0-93B0-C5BB7E891FF4}" presName="connectorText" presStyleLbl="sibTrans2D1" presStyleIdx="1" presStyleCnt="3"/>
      <dgm:spPr/>
    </dgm:pt>
    <dgm:pt modelId="{77789A42-12D8-4563-A976-2DDBE5803FA3}" type="pres">
      <dgm:prSet presAssocID="{6311F78D-863A-4030-A485-2F9156E59FF1}" presName="node" presStyleLbl="node1" presStyleIdx="2" presStyleCnt="4">
        <dgm:presLayoutVars>
          <dgm:bulletEnabled val="1"/>
        </dgm:presLayoutVars>
      </dgm:prSet>
      <dgm:spPr/>
    </dgm:pt>
    <dgm:pt modelId="{7B02B765-DD1A-42F2-B31A-AA26E65BFD72}" type="pres">
      <dgm:prSet presAssocID="{BAC0D59B-DB98-4048-9494-028D7DA08A12}" presName="sibTrans" presStyleLbl="sibTrans2D1" presStyleIdx="2" presStyleCnt="3"/>
      <dgm:spPr/>
    </dgm:pt>
    <dgm:pt modelId="{BE3457A6-97A0-41FF-A6E3-1E9574757C77}" type="pres">
      <dgm:prSet presAssocID="{BAC0D59B-DB98-4048-9494-028D7DA08A12}" presName="connectorText" presStyleLbl="sibTrans2D1" presStyleIdx="2" presStyleCnt="3"/>
      <dgm:spPr/>
    </dgm:pt>
    <dgm:pt modelId="{A146517C-08A1-4DB1-94E4-7B56A7D36FC2}" type="pres">
      <dgm:prSet presAssocID="{AF7E00CB-B838-4AC5-8353-DBB56447C4AD}" presName="node" presStyleLbl="node1" presStyleIdx="3" presStyleCnt="4">
        <dgm:presLayoutVars>
          <dgm:bulletEnabled val="1"/>
        </dgm:presLayoutVars>
      </dgm:prSet>
      <dgm:spPr/>
    </dgm:pt>
  </dgm:ptLst>
  <dgm:cxnLst>
    <dgm:cxn modelId="{A423940D-4E40-4B3D-BB4A-5B565581A276}" type="presOf" srcId="{99A87C17-5E0D-4444-943A-E49BC6C39973}" destId="{31A12B62-B7CE-4CE9-B73F-284E358D4119}" srcOrd="0" destOrd="0" presId="urn:microsoft.com/office/officeart/2005/8/layout/process2"/>
    <dgm:cxn modelId="{067D9019-4EAC-4C7E-87A5-ADEE4E8A2ECB}" type="presOf" srcId="{31FCDAC1-2084-4B41-912D-ADD5A212B82D}" destId="{732336BC-CE7C-4170-BFE6-07D142650EE0}" srcOrd="0" destOrd="0" presId="urn:microsoft.com/office/officeart/2005/8/layout/process2"/>
    <dgm:cxn modelId="{11BD6327-B440-4676-A693-670A6FD91DA5}" type="presOf" srcId="{059E0268-FF18-47B0-93B0-C5BB7E891FF4}" destId="{21B8AC53-9FAA-4E12-ACC4-93DCD82DA1C3}" srcOrd="1" destOrd="0" presId="urn:microsoft.com/office/officeart/2005/8/layout/process2"/>
    <dgm:cxn modelId="{7245A131-1FA4-4132-A9A9-19497D0DA0ED}" type="presOf" srcId="{BAC0D59B-DB98-4048-9494-028D7DA08A12}" destId="{7B02B765-DD1A-42F2-B31A-AA26E65BFD72}" srcOrd="0" destOrd="0" presId="urn:microsoft.com/office/officeart/2005/8/layout/process2"/>
    <dgm:cxn modelId="{A6C28E61-5689-46F4-84EB-2266F91698C9}" type="presOf" srcId="{BAC0D59B-DB98-4048-9494-028D7DA08A12}" destId="{BE3457A6-97A0-41FF-A6E3-1E9574757C77}" srcOrd="1" destOrd="0" presId="urn:microsoft.com/office/officeart/2005/8/layout/process2"/>
    <dgm:cxn modelId="{C0CF5667-BCE0-4552-8778-F3306378CF0D}" type="presOf" srcId="{059E0268-FF18-47B0-93B0-C5BB7E891FF4}" destId="{A4DED7E9-5ED3-4338-90B8-0F9AD10BBBBA}" srcOrd="0" destOrd="0" presId="urn:microsoft.com/office/officeart/2005/8/layout/process2"/>
    <dgm:cxn modelId="{E8E03876-A82E-4C0B-9B68-E502CE2586E6}" type="presOf" srcId="{024F7C73-6102-4BE1-969E-263C5DA4813A}" destId="{AE0D7327-3599-42EE-AAA2-85A9D4EA4E25}" srcOrd="0" destOrd="0" presId="urn:microsoft.com/office/officeart/2005/8/layout/process2"/>
    <dgm:cxn modelId="{FA816083-EE82-4386-A627-42182737B587}" srcId="{024F7C73-6102-4BE1-969E-263C5DA4813A}" destId="{AF7E00CB-B838-4AC5-8353-DBB56447C4AD}" srcOrd="3" destOrd="0" parTransId="{323FCF9E-CEEA-49FC-9EE2-17DAF91B50E1}" sibTransId="{E7A7DCC8-01C3-4F9D-A6F1-699213188D0A}"/>
    <dgm:cxn modelId="{13A2D1A1-5BB3-4860-8BE2-FC19FF9A6AC9}" srcId="{024F7C73-6102-4BE1-969E-263C5DA4813A}" destId="{BD385C54-B288-4287-A380-991A29627E84}" srcOrd="1" destOrd="0" parTransId="{791D4B98-79EE-480A-8C22-C27ED4E0B998}" sibTransId="{059E0268-FF18-47B0-93B0-C5BB7E891FF4}"/>
    <dgm:cxn modelId="{D6AC30B6-3F22-4284-AF99-78E7F6B233FA}" type="presOf" srcId="{BD385C54-B288-4287-A380-991A29627E84}" destId="{BE9EB131-C61F-4191-B577-E9FE67978204}" srcOrd="0" destOrd="0" presId="urn:microsoft.com/office/officeart/2005/8/layout/process2"/>
    <dgm:cxn modelId="{2B0855C5-D17D-40BD-AC2B-DBD6845C0F0A}" srcId="{024F7C73-6102-4BE1-969E-263C5DA4813A}" destId="{6311F78D-863A-4030-A485-2F9156E59FF1}" srcOrd="2" destOrd="0" parTransId="{9DFF9370-3371-43DE-8ECD-4E6EA9031509}" sibTransId="{BAC0D59B-DB98-4048-9494-028D7DA08A12}"/>
    <dgm:cxn modelId="{8CF0FECC-BD0D-4B2D-ACE5-2B956AA24635}" type="presOf" srcId="{6311F78D-863A-4030-A485-2F9156E59FF1}" destId="{77789A42-12D8-4563-A976-2DDBE5803FA3}" srcOrd="0" destOrd="0" presId="urn:microsoft.com/office/officeart/2005/8/layout/process2"/>
    <dgm:cxn modelId="{2DC137E7-670B-42D1-AF6D-B34E21A98801}" srcId="{024F7C73-6102-4BE1-969E-263C5DA4813A}" destId="{99A87C17-5E0D-4444-943A-E49BC6C39973}" srcOrd="0" destOrd="0" parTransId="{34F93211-AB6F-4067-9BEC-096FE95F14F5}" sibTransId="{31FCDAC1-2084-4B41-912D-ADD5A212B82D}"/>
    <dgm:cxn modelId="{8C9653E8-D9F4-4B20-8DB5-700037F02D2C}" type="presOf" srcId="{31FCDAC1-2084-4B41-912D-ADD5A212B82D}" destId="{C731C00A-6ABA-494B-BFD7-FF0F3220C7EC}" srcOrd="1" destOrd="0" presId="urn:microsoft.com/office/officeart/2005/8/layout/process2"/>
    <dgm:cxn modelId="{62D863EF-D0CC-4DA3-A385-13E13322F5FF}" type="presOf" srcId="{AF7E00CB-B838-4AC5-8353-DBB56447C4AD}" destId="{A146517C-08A1-4DB1-94E4-7B56A7D36FC2}" srcOrd="0" destOrd="0" presId="urn:microsoft.com/office/officeart/2005/8/layout/process2"/>
    <dgm:cxn modelId="{7151FD78-DF6D-4826-A53E-897710CDADA3}" type="presParOf" srcId="{AE0D7327-3599-42EE-AAA2-85A9D4EA4E25}" destId="{31A12B62-B7CE-4CE9-B73F-284E358D4119}" srcOrd="0" destOrd="0" presId="urn:microsoft.com/office/officeart/2005/8/layout/process2"/>
    <dgm:cxn modelId="{C5C26D25-CD7A-47B2-B7A0-56242A3F4B2E}" type="presParOf" srcId="{AE0D7327-3599-42EE-AAA2-85A9D4EA4E25}" destId="{732336BC-CE7C-4170-BFE6-07D142650EE0}" srcOrd="1" destOrd="0" presId="urn:microsoft.com/office/officeart/2005/8/layout/process2"/>
    <dgm:cxn modelId="{7B4FF194-6C3E-45DC-8480-E322CF0DF79C}" type="presParOf" srcId="{732336BC-CE7C-4170-BFE6-07D142650EE0}" destId="{C731C00A-6ABA-494B-BFD7-FF0F3220C7EC}" srcOrd="0" destOrd="0" presId="urn:microsoft.com/office/officeart/2005/8/layout/process2"/>
    <dgm:cxn modelId="{8F36D11C-F8AD-477F-B1C1-A32D8F4BB1EF}" type="presParOf" srcId="{AE0D7327-3599-42EE-AAA2-85A9D4EA4E25}" destId="{BE9EB131-C61F-4191-B577-E9FE67978204}" srcOrd="2" destOrd="0" presId="urn:microsoft.com/office/officeart/2005/8/layout/process2"/>
    <dgm:cxn modelId="{8B41ED4B-18DE-4F57-9547-AC56B0004FC5}" type="presParOf" srcId="{AE0D7327-3599-42EE-AAA2-85A9D4EA4E25}" destId="{A4DED7E9-5ED3-4338-90B8-0F9AD10BBBBA}" srcOrd="3" destOrd="0" presId="urn:microsoft.com/office/officeart/2005/8/layout/process2"/>
    <dgm:cxn modelId="{8265C327-80E9-4AD1-BE86-FA912738344A}" type="presParOf" srcId="{A4DED7E9-5ED3-4338-90B8-0F9AD10BBBBA}" destId="{21B8AC53-9FAA-4E12-ACC4-93DCD82DA1C3}" srcOrd="0" destOrd="0" presId="urn:microsoft.com/office/officeart/2005/8/layout/process2"/>
    <dgm:cxn modelId="{3D1FDA3B-9F91-4217-8D2B-EE1E37D7EDC2}" type="presParOf" srcId="{AE0D7327-3599-42EE-AAA2-85A9D4EA4E25}" destId="{77789A42-12D8-4563-A976-2DDBE5803FA3}" srcOrd="4" destOrd="0" presId="urn:microsoft.com/office/officeart/2005/8/layout/process2"/>
    <dgm:cxn modelId="{F63B9609-60BA-4416-A6A5-64AF1BF072E2}" type="presParOf" srcId="{AE0D7327-3599-42EE-AAA2-85A9D4EA4E25}" destId="{7B02B765-DD1A-42F2-B31A-AA26E65BFD72}" srcOrd="5" destOrd="0" presId="urn:microsoft.com/office/officeart/2005/8/layout/process2"/>
    <dgm:cxn modelId="{64F3C80F-6CE2-401A-A133-86370B0636F1}" type="presParOf" srcId="{7B02B765-DD1A-42F2-B31A-AA26E65BFD72}" destId="{BE3457A6-97A0-41FF-A6E3-1E9574757C77}" srcOrd="0" destOrd="0" presId="urn:microsoft.com/office/officeart/2005/8/layout/process2"/>
    <dgm:cxn modelId="{8DF52E1F-C5C9-4C5E-9A07-76C7D35BFDCB}" type="presParOf" srcId="{AE0D7327-3599-42EE-AAA2-85A9D4EA4E25}" destId="{A146517C-08A1-4DB1-94E4-7B56A7D36FC2}"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4F7C73-6102-4BE1-969E-263C5DA4813A}" type="doc">
      <dgm:prSet loTypeId="urn:microsoft.com/office/officeart/2005/8/layout/process2" loCatId="process" qsTypeId="urn:microsoft.com/office/officeart/2005/8/quickstyle/simple1" qsCatId="simple" csTypeId="urn:microsoft.com/office/officeart/2005/8/colors/accent6_1" csCatId="accent6" phldr="1"/>
      <dgm:spPr/>
    </dgm:pt>
    <dgm:pt modelId="{99A87C17-5E0D-4444-943A-E49BC6C39973}">
      <dgm:prSet phldrT="[Text]" custT="1"/>
      <dgm:spPr>
        <a:ln>
          <a:solidFill>
            <a:srgbClr val="5CB77A"/>
          </a:solidFill>
        </a:ln>
      </dgm:spPr>
      <dgm:t>
        <a:bodyPr/>
        <a:lstStyle/>
        <a:p>
          <a:pPr algn="l">
            <a:lnSpc>
              <a:spcPct val="50000"/>
            </a:lnSpc>
          </a:pPr>
          <a:r>
            <a:rPr lang="de-DE" sz="1400" kern="1200" dirty="0"/>
            <a:t>- </a:t>
          </a:r>
          <a:r>
            <a:rPr lang="de-DE" sz="1400" kern="1200" dirty="0">
              <a:solidFill>
                <a:srgbClr val="565650"/>
              </a:solidFill>
            </a:rPr>
            <a:t>Selbstanmeldung unter</a:t>
          </a:r>
          <a:r>
            <a:rPr lang="de-DE" sz="1400" kern="1200" dirty="0"/>
            <a:t>:  </a:t>
          </a:r>
          <a:r>
            <a:rPr lang="de-DE" sz="1400" b="1" kern="1200" dirty="0">
              <a:solidFill>
                <a:srgbClr val="5CB77A"/>
              </a:solidFill>
              <a:latin typeface="Arial" panose="020B0604020202020204" pitchFamily="34" charset="0"/>
              <a:ea typeface="+mn-ea"/>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w.sg@svs.at</a:t>
          </a:r>
          <a:r>
            <a:rPr lang="de-DE" sz="1400" b="1" kern="1200" dirty="0">
              <a:solidFill>
                <a:srgbClr val="5CB77A"/>
              </a:solidFill>
              <a:latin typeface="Arial" panose="020B0604020202020204" pitchFamily="34" charset="0"/>
              <a:ea typeface="+mn-ea"/>
              <a:cs typeface="Arial" panose="020B0604020202020204" pitchFamily="34" charset="0"/>
            </a:rPr>
            <a:t> </a:t>
          </a:r>
          <a:r>
            <a:rPr lang="de-DE" sz="1400" kern="1200" dirty="0">
              <a:solidFill>
                <a:srgbClr val="565650"/>
              </a:solidFill>
            </a:rPr>
            <a:t>oder</a:t>
          </a:r>
        </a:p>
        <a:p>
          <a:pPr algn="l">
            <a:lnSpc>
              <a:spcPct val="90000"/>
            </a:lnSpc>
          </a:pPr>
          <a:r>
            <a:rPr lang="de-AT" sz="1400" b="1" kern="1200" dirty="0">
              <a:solidFill>
                <a:srgbClr val="5CB77A"/>
              </a:solidFill>
              <a:latin typeface="Arial" panose="020B0604020202020204" pitchFamily="34" charset="0"/>
              <a:cs typeface="Arial" panose="020B0604020202020204" pitchFamily="34" charset="0"/>
            </a:rPr>
            <a:t>www.svs.at/sicherheitsberatung</a:t>
          </a:r>
          <a:r>
            <a:rPr lang="de-DE" sz="1400" kern="1200" dirty="0"/>
            <a:t>                          </a:t>
          </a:r>
        </a:p>
        <a:p>
          <a:pPr algn="l">
            <a:lnSpc>
              <a:spcPct val="90000"/>
            </a:lnSpc>
          </a:pPr>
          <a:r>
            <a:rPr lang="de-DE" sz="1400" kern="1200" dirty="0">
              <a:solidFill>
                <a:srgbClr val="565650"/>
              </a:solidFill>
            </a:rPr>
            <a:t>- Aktive Kontaktaufnahme durch SVS v.a. </a:t>
          </a:r>
          <a:br>
            <a:rPr lang="de-DE" sz="1400" kern="1200" dirty="0">
              <a:solidFill>
                <a:srgbClr val="565650"/>
              </a:solidFill>
            </a:rPr>
          </a:br>
          <a:r>
            <a:rPr lang="de-DE" sz="1400" kern="1200" dirty="0">
              <a:solidFill>
                <a:srgbClr val="565650"/>
              </a:solidFill>
            </a:rPr>
            <a:t>nach Arbeitsunfall</a:t>
          </a:r>
        </a:p>
      </dgm:t>
    </dgm:pt>
    <dgm:pt modelId="{34F93211-AB6F-4067-9BEC-096FE95F14F5}" type="parTrans" cxnId="{2DC137E7-670B-42D1-AF6D-B34E21A98801}">
      <dgm:prSet/>
      <dgm:spPr/>
      <dgm:t>
        <a:bodyPr/>
        <a:lstStyle/>
        <a:p>
          <a:pPr algn="l"/>
          <a:endParaRPr lang="de-DE" sz="3600"/>
        </a:p>
      </dgm:t>
    </dgm:pt>
    <dgm:pt modelId="{31FCDAC1-2084-4B41-912D-ADD5A212B82D}" type="sibTrans" cxnId="{2DC137E7-670B-42D1-AF6D-B34E21A98801}">
      <dgm:prSet custT="1"/>
      <dgm:spPr/>
      <dgm:t>
        <a:bodyPr/>
        <a:lstStyle/>
        <a:p>
          <a:pPr algn="l"/>
          <a:endParaRPr lang="de-DE" sz="1100"/>
        </a:p>
      </dgm:t>
    </dgm:pt>
    <dgm:pt modelId="{BD385C54-B288-4287-A380-991A29627E84}">
      <dgm:prSet phldrT="[Text]" custT="1"/>
      <dgm:spPr>
        <a:ln>
          <a:solidFill>
            <a:srgbClr val="5CB77A"/>
          </a:solidFill>
        </a:ln>
      </dgm:spPr>
      <dgm:t>
        <a:bodyPr/>
        <a:lstStyle/>
        <a:p>
          <a:pPr algn="l"/>
          <a:r>
            <a:rPr lang="de-DE" sz="1400" dirty="0">
              <a:solidFill>
                <a:srgbClr val="565650"/>
              </a:solidFill>
            </a:rPr>
            <a:t>Planen Sie ungestörte Gesprächsmöglichkeit ein</a:t>
          </a:r>
        </a:p>
        <a:p>
          <a:pPr algn="l"/>
          <a:r>
            <a:rPr lang="de-DE" sz="1400" dirty="0">
              <a:solidFill>
                <a:srgbClr val="565650"/>
              </a:solidFill>
            </a:rPr>
            <a:t>- SVS Kundencenter oder Ihre Betriebsstätte</a:t>
          </a:r>
        </a:p>
        <a:p>
          <a:pPr algn="l"/>
          <a:r>
            <a:rPr lang="de-DE" sz="1400" dirty="0">
              <a:solidFill>
                <a:srgbClr val="565650"/>
              </a:solidFill>
            </a:rPr>
            <a:t>- Telefonisch oder Videokonferenz (</a:t>
          </a:r>
          <a:r>
            <a:rPr lang="de-DE" sz="1400" dirty="0" err="1">
              <a:solidFill>
                <a:srgbClr val="565650"/>
              </a:solidFill>
            </a:rPr>
            <a:t>visit</a:t>
          </a:r>
          <a:r>
            <a:rPr lang="de-DE" sz="1400" dirty="0">
              <a:solidFill>
                <a:srgbClr val="565650"/>
              </a:solidFill>
            </a:rPr>
            <a:t>-e)</a:t>
          </a:r>
        </a:p>
      </dgm:t>
    </dgm:pt>
    <dgm:pt modelId="{791D4B98-79EE-480A-8C22-C27ED4E0B998}" type="parTrans" cxnId="{13A2D1A1-5BB3-4860-8BE2-FC19FF9A6AC9}">
      <dgm:prSet/>
      <dgm:spPr/>
      <dgm:t>
        <a:bodyPr/>
        <a:lstStyle/>
        <a:p>
          <a:pPr algn="l"/>
          <a:endParaRPr lang="de-DE" sz="3600"/>
        </a:p>
      </dgm:t>
    </dgm:pt>
    <dgm:pt modelId="{059E0268-FF18-47B0-93B0-C5BB7E891FF4}" type="sibTrans" cxnId="{13A2D1A1-5BB3-4860-8BE2-FC19FF9A6AC9}">
      <dgm:prSet custT="1"/>
      <dgm:spPr/>
      <dgm:t>
        <a:bodyPr/>
        <a:lstStyle/>
        <a:p>
          <a:pPr algn="l"/>
          <a:endParaRPr lang="de-DE" sz="1100"/>
        </a:p>
      </dgm:t>
    </dgm:pt>
    <dgm:pt modelId="{6311F78D-863A-4030-A485-2F9156E59FF1}">
      <dgm:prSet phldrT="[Text]" custT="1"/>
      <dgm:spPr>
        <a:ln>
          <a:solidFill>
            <a:srgbClr val="5CB77A"/>
          </a:solidFill>
        </a:ln>
      </dgm:spPr>
      <dgm:t>
        <a:bodyPr/>
        <a:lstStyle/>
        <a:p>
          <a:pPr algn="l"/>
          <a:r>
            <a:rPr lang="de-DE" sz="1400" dirty="0">
              <a:solidFill>
                <a:srgbClr val="565650"/>
              </a:solidFill>
            </a:rPr>
            <a:t>- Beratungsgespräch</a:t>
          </a:r>
        </a:p>
        <a:p>
          <a:pPr algn="l"/>
          <a:r>
            <a:rPr lang="de-DE" sz="1400" dirty="0">
              <a:solidFill>
                <a:srgbClr val="565650"/>
              </a:solidFill>
            </a:rPr>
            <a:t>- ggf. Begehung</a:t>
          </a:r>
        </a:p>
        <a:p>
          <a:pPr algn="l"/>
          <a:r>
            <a:rPr lang="de-DE" sz="1400" dirty="0">
              <a:solidFill>
                <a:srgbClr val="565650"/>
              </a:solidFill>
            </a:rPr>
            <a:t>- Maßnahmenableitung </a:t>
          </a:r>
          <a:br>
            <a:rPr lang="de-DE" sz="1400" dirty="0">
              <a:solidFill>
                <a:srgbClr val="565650"/>
              </a:solidFill>
            </a:rPr>
          </a:br>
          <a:r>
            <a:rPr lang="de-DE" sz="1400" dirty="0">
              <a:solidFill>
                <a:srgbClr val="565650"/>
              </a:solidFill>
            </a:rPr>
            <a:t>(Bedingungen, Persönliche Bewältigung)</a:t>
          </a:r>
        </a:p>
      </dgm:t>
    </dgm:pt>
    <dgm:pt modelId="{9DFF9370-3371-43DE-8ECD-4E6EA9031509}" type="parTrans" cxnId="{2B0855C5-D17D-40BD-AC2B-DBD6845C0F0A}">
      <dgm:prSet/>
      <dgm:spPr/>
      <dgm:t>
        <a:bodyPr/>
        <a:lstStyle/>
        <a:p>
          <a:pPr algn="l"/>
          <a:endParaRPr lang="de-DE" sz="3600"/>
        </a:p>
      </dgm:t>
    </dgm:pt>
    <dgm:pt modelId="{BAC0D59B-DB98-4048-9494-028D7DA08A12}" type="sibTrans" cxnId="{2B0855C5-D17D-40BD-AC2B-DBD6845C0F0A}">
      <dgm:prSet custT="1"/>
      <dgm:spPr/>
      <dgm:t>
        <a:bodyPr/>
        <a:lstStyle/>
        <a:p>
          <a:pPr algn="l"/>
          <a:endParaRPr lang="de-DE" sz="1100"/>
        </a:p>
      </dgm:t>
    </dgm:pt>
    <dgm:pt modelId="{AF7E00CB-B838-4AC5-8353-DBB56447C4AD}">
      <dgm:prSet phldrT="[Text]" custT="1"/>
      <dgm:spPr>
        <a:ln>
          <a:solidFill>
            <a:srgbClr val="5CB77A"/>
          </a:solidFill>
        </a:ln>
      </dgm:spPr>
      <dgm:t>
        <a:bodyPr/>
        <a:lstStyle/>
        <a:p>
          <a:pPr algn="l"/>
          <a:r>
            <a:rPr lang="de-DE" sz="1400" strike="noStrike" dirty="0">
              <a:solidFill>
                <a:srgbClr val="565650"/>
              </a:solidFill>
            </a:rPr>
            <a:t>Prozessbegleitung: </a:t>
          </a:r>
          <a:r>
            <a:rPr lang="de-DE" sz="1400" dirty="0">
              <a:solidFill>
                <a:srgbClr val="565650"/>
              </a:solidFill>
            </a:rPr>
            <a:t>Telefonischer/Videokonferenz oder persönlicher Nachbesprechungstermin je nach Bedarf</a:t>
          </a:r>
        </a:p>
      </dgm:t>
    </dgm:pt>
    <dgm:pt modelId="{323FCF9E-CEEA-49FC-9EE2-17DAF91B50E1}" type="parTrans" cxnId="{FA816083-EE82-4386-A627-42182737B587}">
      <dgm:prSet/>
      <dgm:spPr/>
      <dgm:t>
        <a:bodyPr/>
        <a:lstStyle/>
        <a:p>
          <a:pPr algn="l"/>
          <a:endParaRPr lang="de-DE" sz="3600"/>
        </a:p>
      </dgm:t>
    </dgm:pt>
    <dgm:pt modelId="{E7A7DCC8-01C3-4F9D-A6F1-699213188D0A}" type="sibTrans" cxnId="{FA816083-EE82-4386-A627-42182737B587}">
      <dgm:prSet/>
      <dgm:spPr/>
      <dgm:t>
        <a:bodyPr/>
        <a:lstStyle/>
        <a:p>
          <a:pPr algn="l"/>
          <a:endParaRPr lang="de-DE" sz="3600"/>
        </a:p>
      </dgm:t>
    </dgm:pt>
    <dgm:pt modelId="{AE0D7327-3599-42EE-AAA2-85A9D4EA4E25}" type="pres">
      <dgm:prSet presAssocID="{024F7C73-6102-4BE1-969E-263C5DA4813A}" presName="linearFlow" presStyleCnt="0">
        <dgm:presLayoutVars>
          <dgm:resizeHandles val="exact"/>
        </dgm:presLayoutVars>
      </dgm:prSet>
      <dgm:spPr/>
    </dgm:pt>
    <dgm:pt modelId="{31A12B62-B7CE-4CE9-B73F-284E358D4119}" type="pres">
      <dgm:prSet presAssocID="{99A87C17-5E0D-4444-943A-E49BC6C39973}" presName="node" presStyleLbl="node1" presStyleIdx="0" presStyleCnt="4" custScaleX="107688">
        <dgm:presLayoutVars>
          <dgm:bulletEnabled val="1"/>
        </dgm:presLayoutVars>
      </dgm:prSet>
      <dgm:spPr/>
    </dgm:pt>
    <dgm:pt modelId="{732336BC-CE7C-4170-BFE6-07D142650EE0}" type="pres">
      <dgm:prSet presAssocID="{31FCDAC1-2084-4B41-912D-ADD5A212B82D}" presName="sibTrans" presStyleLbl="sibTrans2D1" presStyleIdx="0" presStyleCnt="3"/>
      <dgm:spPr/>
    </dgm:pt>
    <dgm:pt modelId="{C731C00A-6ABA-494B-BFD7-FF0F3220C7EC}" type="pres">
      <dgm:prSet presAssocID="{31FCDAC1-2084-4B41-912D-ADD5A212B82D}" presName="connectorText" presStyleLbl="sibTrans2D1" presStyleIdx="0" presStyleCnt="3"/>
      <dgm:spPr/>
    </dgm:pt>
    <dgm:pt modelId="{BE9EB131-C61F-4191-B577-E9FE67978204}" type="pres">
      <dgm:prSet presAssocID="{BD385C54-B288-4287-A380-991A29627E84}" presName="node" presStyleLbl="node1" presStyleIdx="1" presStyleCnt="4" custScaleX="107688">
        <dgm:presLayoutVars>
          <dgm:bulletEnabled val="1"/>
        </dgm:presLayoutVars>
      </dgm:prSet>
      <dgm:spPr/>
    </dgm:pt>
    <dgm:pt modelId="{A4DED7E9-5ED3-4338-90B8-0F9AD10BBBBA}" type="pres">
      <dgm:prSet presAssocID="{059E0268-FF18-47B0-93B0-C5BB7E891FF4}" presName="sibTrans" presStyleLbl="sibTrans2D1" presStyleIdx="1" presStyleCnt="3"/>
      <dgm:spPr/>
    </dgm:pt>
    <dgm:pt modelId="{21B8AC53-9FAA-4E12-ACC4-93DCD82DA1C3}" type="pres">
      <dgm:prSet presAssocID="{059E0268-FF18-47B0-93B0-C5BB7E891FF4}" presName="connectorText" presStyleLbl="sibTrans2D1" presStyleIdx="1" presStyleCnt="3"/>
      <dgm:spPr/>
    </dgm:pt>
    <dgm:pt modelId="{77789A42-12D8-4563-A976-2DDBE5803FA3}" type="pres">
      <dgm:prSet presAssocID="{6311F78D-863A-4030-A485-2F9156E59FF1}" presName="node" presStyleLbl="node1" presStyleIdx="2" presStyleCnt="4" custScaleX="107688">
        <dgm:presLayoutVars>
          <dgm:bulletEnabled val="1"/>
        </dgm:presLayoutVars>
      </dgm:prSet>
      <dgm:spPr/>
    </dgm:pt>
    <dgm:pt modelId="{7B02B765-DD1A-42F2-B31A-AA26E65BFD72}" type="pres">
      <dgm:prSet presAssocID="{BAC0D59B-DB98-4048-9494-028D7DA08A12}" presName="sibTrans" presStyleLbl="sibTrans2D1" presStyleIdx="2" presStyleCnt="3"/>
      <dgm:spPr/>
    </dgm:pt>
    <dgm:pt modelId="{BE3457A6-97A0-41FF-A6E3-1E9574757C77}" type="pres">
      <dgm:prSet presAssocID="{BAC0D59B-DB98-4048-9494-028D7DA08A12}" presName="connectorText" presStyleLbl="sibTrans2D1" presStyleIdx="2" presStyleCnt="3"/>
      <dgm:spPr/>
    </dgm:pt>
    <dgm:pt modelId="{A146517C-08A1-4DB1-94E4-7B56A7D36FC2}" type="pres">
      <dgm:prSet presAssocID="{AF7E00CB-B838-4AC5-8353-DBB56447C4AD}" presName="node" presStyleLbl="node1" presStyleIdx="3" presStyleCnt="4" custScaleX="107688">
        <dgm:presLayoutVars>
          <dgm:bulletEnabled val="1"/>
        </dgm:presLayoutVars>
      </dgm:prSet>
      <dgm:spPr/>
    </dgm:pt>
  </dgm:ptLst>
  <dgm:cxnLst>
    <dgm:cxn modelId="{A423940D-4E40-4B3D-BB4A-5B565581A276}" type="presOf" srcId="{99A87C17-5E0D-4444-943A-E49BC6C39973}" destId="{31A12B62-B7CE-4CE9-B73F-284E358D4119}" srcOrd="0" destOrd="0" presId="urn:microsoft.com/office/officeart/2005/8/layout/process2"/>
    <dgm:cxn modelId="{067D9019-4EAC-4C7E-87A5-ADEE4E8A2ECB}" type="presOf" srcId="{31FCDAC1-2084-4B41-912D-ADD5A212B82D}" destId="{732336BC-CE7C-4170-BFE6-07D142650EE0}" srcOrd="0" destOrd="0" presId="urn:microsoft.com/office/officeart/2005/8/layout/process2"/>
    <dgm:cxn modelId="{11BD6327-B440-4676-A693-670A6FD91DA5}" type="presOf" srcId="{059E0268-FF18-47B0-93B0-C5BB7E891FF4}" destId="{21B8AC53-9FAA-4E12-ACC4-93DCD82DA1C3}" srcOrd="1" destOrd="0" presId="urn:microsoft.com/office/officeart/2005/8/layout/process2"/>
    <dgm:cxn modelId="{7245A131-1FA4-4132-A9A9-19497D0DA0ED}" type="presOf" srcId="{BAC0D59B-DB98-4048-9494-028D7DA08A12}" destId="{7B02B765-DD1A-42F2-B31A-AA26E65BFD72}" srcOrd="0" destOrd="0" presId="urn:microsoft.com/office/officeart/2005/8/layout/process2"/>
    <dgm:cxn modelId="{A6C28E61-5689-46F4-84EB-2266F91698C9}" type="presOf" srcId="{BAC0D59B-DB98-4048-9494-028D7DA08A12}" destId="{BE3457A6-97A0-41FF-A6E3-1E9574757C77}" srcOrd="1" destOrd="0" presId="urn:microsoft.com/office/officeart/2005/8/layout/process2"/>
    <dgm:cxn modelId="{C0CF5667-BCE0-4552-8778-F3306378CF0D}" type="presOf" srcId="{059E0268-FF18-47B0-93B0-C5BB7E891FF4}" destId="{A4DED7E9-5ED3-4338-90B8-0F9AD10BBBBA}" srcOrd="0" destOrd="0" presId="urn:microsoft.com/office/officeart/2005/8/layout/process2"/>
    <dgm:cxn modelId="{E8E03876-A82E-4C0B-9B68-E502CE2586E6}" type="presOf" srcId="{024F7C73-6102-4BE1-969E-263C5DA4813A}" destId="{AE0D7327-3599-42EE-AAA2-85A9D4EA4E25}" srcOrd="0" destOrd="0" presId="urn:microsoft.com/office/officeart/2005/8/layout/process2"/>
    <dgm:cxn modelId="{FA816083-EE82-4386-A627-42182737B587}" srcId="{024F7C73-6102-4BE1-969E-263C5DA4813A}" destId="{AF7E00CB-B838-4AC5-8353-DBB56447C4AD}" srcOrd="3" destOrd="0" parTransId="{323FCF9E-CEEA-49FC-9EE2-17DAF91B50E1}" sibTransId="{E7A7DCC8-01C3-4F9D-A6F1-699213188D0A}"/>
    <dgm:cxn modelId="{13A2D1A1-5BB3-4860-8BE2-FC19FF9A6AC9}" srcId="{024F7C73-6102-4BE1-969E-263C5DA4813A}" destId="{BD385C54-B288-4287-A380-991A29627E84}" srcOrd="1" destOrd="0" parTransId="{791D4B98-79EE-480A-8C22-C27ED4E0B998}" sibTransId="{059E0268-FF18-47B0-93B0-C5BB7E891FF4}"/>
    <dgm:cxn modelId="{D6AC30B6-3F22-4284-AF99-78E7F6B233FA}" type="presOf" srcId="{BD385C54-B288-4287-A380-991A29627E84}" destId="{BE9EB131-C61F-4191-B577-E9FE67978204}" srcOrd="0" destOrd="0" presId="urn:microsoft.com/office/officeart/2005/8/layout/process2"/>
    <dgm:cxn modelId="{2B0855C5-D17D-40BD-AC2B-DBD6845C0F0A}" srcId="{024F7C73-6102-4BE1-969E-263C5DA4813A}" destId="{6311F78D-863A-4030-A485-2F9156E59FF1}" srcOrd="2" destOrd="0" parTransId="{9DFF9370-3371-43DE-8ECD-4E6EA9031509}" sibTransId="{BAC0D59B-DB98-4048-9494-028D7DA08A12}"/>
    <dgm:cxn modelId="{8CF0FECC-BD0D-4B2D-ACE5-2B956AA24635}" type="presOf" srcId="{6311F78D-863A-4030-A485-2F9156E59FF1}" destId="{77789A42-12D8-4563-A976-2DDBE5803FA3}" srcOrd="0" destOrd="0" presId="urn:microsoft.com/office/officeart/2005/8/layout/process2"/>
    <dgm:cxn modelId="{2DC137E7-670B-42D1-AF6D-B34E21A98801}" srcId="{024F7C73-6102-4BE1-969E-263C5DA4813A}" destId="{99A87C17-5E0D-4444-943A-E49BC6C39973}" srcOrd="0" destOrd="0" parTransId="{34F93211-AB6F-4067-9BEC-096FE95F14F5}" sibTransId="{31FCDAC1-2084-4B41-912D-ADD5A212B82D}"/>
    <dgm:cxn modelId="{8C9653E8-D9F4-4B20-8DB5-700037F02D2C}" type="presOf" srcId="{31FCDAC1-2084-4B41-912D-ADD5A212B82D}" destId="{C731C00A-6ABA-494B-BFD7-FF0F3220C7EC}" srcOrd="1" destOrd="0" presId="urn:microsoft.com/office/officeart/2005/8/layout/process2"/>
    <dgm:cxn modelId="{62D863EF-D0CC-4DA3-A385-13E13322F5FF}" type="presOf" srcId="{AF7E00CB-B838-4AC5-8353-DBB56447C4AD}" destId="{A146517C-08A1-4DB1-94E4-7B56A7D36FC2}" srcOrd="0" destOrd="0" presId="urn:microsoft.com/office/officeart/2005/8/layout/process2"/>
    <dgm:cxn modelId="{7151FD78-DF6D-4826-A53E-897710CDADA3}" type="presParOf" srcId="{AE0D7327-3599-42EE-AAA2-85A9D4EA4E25}" destId="{31A12B62-B7CE-4CE9-B73F-284E358D4119}" srcOrd="0" destOrd="0" presId="urn:microsoft.com/office/officeart/2005/8/layout/process2"/>
    <dgm:cxn modelId="{C5C26D25-CD7A-47B2-B7A0-56242A3F4B2E}" type="presParOf" srcId="{AE0D7327-3599-42EE-AAA2-85A9D4EA4E25}" destId="{732336BC-CE7C-4170-BFE6-07D142650EE0}" srcOrd="1" destOrd="0" presId="urn:microsoft.com/office/officeart/2005/8/layout/process2"/>
    <dgm:cxn modelId="{7B4FF194-6C3E-45DC-8480-E322CF0DF79C}" type="presParOf" srcId="{732336BC-CE7C-4170-BFE6-07D142650EE0}" destId="{C731C00A-6ABA-494B-BFD7-FF0F3220C7EC}" srcOrd="0" destOrd="0" presId="urn:microsoft.com/office/officeart/2005/8/layout/process2"/>
    <dgm:cxn modelId="{8F36D11C-F8AD-477F-B1C1-A32D8F4BB1EF}" type="presParOf" srcId="{AE0D7327-3599-42EE-AAA2-85A9D4EA4E25}" destId="{BE9EB131-C61F-4191-B577-E9FE67978204}" srcOrd="2" destOrd="0" presId="urn:microsoft.com/office/officeart/2005/8/layout/process2"/>
    <dgm:cxn modelId="{8B41ED4B-18DE-4F57-9547-AC56B0004FC5}" type="presParOf" srcId="{AE0D7327-3599-42EE-AAA2-85A9D4EA4E25}" destId="{A4DED7E9-5ED3-4338-90B8-0F9AD10BBBBA}" srcOrd="3" destOrd="0" presId="urn:microsoft.com/office/officeart/2005/8/layout/process2"/>
    <dgm:cxn modelId="{8265C327-80E9-4AD1-BE86-FA912738344A}" type="presParOf" srcId="{A4DED7E9-5ED3-4338-90B8-0F9AD10BBBBA}" destId="{21B8AC53-9FAA-4E12-ACC4-93DCD82DA1C3}" srcOrd="0" destOrd="0" presId="urn:microsoft.com/office/officeart/2005/8/layout/process2"/>
    <dgm:cxn modelId="{3D1FDA3B-9F91-4217-8D2B-EE1E37D7EDC2}" type="presParOf" srcId="{AE0D7327-3599-42EE-AAA2-85A9D4EA4E25}" destId="{77789A42-12D8-4563-A976-2DDBE5803FA3}" srcOrd="4" destOrd="0" presId="urn:microsoft.com/office/officeart/2005/8/layout/process2"/>
    <dgm:cxn modelId="{F63B9609-60BA-4416-A6A5-64AF1BF072E2}" type="presParOf" srcId="{AE0D7327-3599-42EE-AAA2-85A9D4EA4E25}" destId="{7B02B765-DD1A-42F2-B31A-AA26E65BFD72}" srcOrd="5" destOrd="0" presId="urn:microsoft.com/office/officeart/2005/8/layout/process2"/>
    <dgm:cxn modelId="{64F3C80F-6CE2-401A-A133-86370B0636F1}" type="presParOf" srcId="{7B02B765-DD1A-42F2-B31A-AA26E65BFD72}" destId="{BE3457A6-97A0-41FF-A6E3-1E9574757C77}" srcOrd="0" destOrd="0" presId="urn:microsoft.com/office/officeart/2005/8/layout/process2"/>
    <dgm:cxn modelId="{8DF52E1F-C5C9-4C5E-9A07-76C7D35BFDCB}" type="presParOf" srcId="{AE0D7327-3599-42EE-AAA2-85A9D4EA4E25}" destId="{A146517C-08A1-4DB1-94E4-7B56A7D36FC2}" srcOrd="6"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A12B62-B7CE-4CE9-B73F-284E358D4119}">
      <dsp:nvSpPr>
        <dsp:cNvPr id="0" name=""/>
        <dsp:cNvSpPr/>
      </dsp:nvSpPr>
      <dsp:spPr>
        <a:xfrm>
          <a:off x="393964" y="2528"/>
          <a:ext cx="2291244" cy="940600"/>
        </a:xfrm>
        <a:prstGeom prst="roundRect">
          <a:avLst>
            <a:gd name="adj" fmla="val 10000"/>
          </a:avLst>
        </a:prstGeom>
        <a:solidFill>
          <a:srgbClr val="5CB7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Anmeldung zur Beratung</a:t>
          </a:r>
        </a:p>
      </dsp:txBody>
      <dsp:txXfrm>
        <a:off x="421513" y="30077"/>
        <a:ext cx="2236146" cy="885502"/>
      </dsp:txXfrm>
    </dsp:sp>
    <dsp:sp modelId="{732336BC-CE7C-4170-BFE6-07D142650EE0}">
      <dsp:nvSpPr>
        <dsp:cNvPr id="0" name=""/>
        <dsp:cNvSpPr/>
      </dsp:nvSpPr>
      <dsp:spPr>
        <a:xfrm rot="5400000">
          <a:off x="1363223" y="966644"/>
          <a:ext cx="352725" cy="42327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rot="-5400000">
        <a:off x="1412605" y="1001917"/>
        <a:ext cx="253962" cy="246908"/>
      </dsp:txXfrm>
    </dsp:sp>
    <dsp:sp modelId="{BE9EB131-C61F-4191-B577-E9FE67978204}">
      <dsp:nvSpPr>
        <dsp:cNvPr id="0" name=""/>
        <dsp:cNvSpPr/>
      </dsp:nvSpPr>
      <dsp:spPr>
        <a:xfrm>
          <a:off x="393964" y="1413429"/>
          <a:ext cx="2291244" cy="940600"/>
        </a:xfrm>
        <a:prstGeom prst="roundRect">
          <a:avLst>
            <a:gd name="adj" fmla="val 10000"/>
          </a:avLst>
        </a:prstGeom>
        <a:solidFill>
          <a:srgbClr val="5CB7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Terminvereinbarung</a:t>
          </a:r>
        </a:p>
      </dsp:txBody>
      <dsp:txXfrm>
        <a:off x="421513" y="1440978"/>
        <a:ext cx="2236146" cy="885502"/>
      </dsp:txXfrm>
    </dsp:sp>
    <dsp:sp modelId="{A4DED7E9-5ED3-4338-90B8-0F9AD10BBBBA}">
      <dsp:nvSpPr>
        <dsp:cNvPr id="0" name=""/>
        <dsp:cNvSpPr/>
      </dsp:nvSpPr>
      <dsp:spPr>
        <a:xfrm rot="5400000">
          <a:off x="1363223" y="2377544"/>
          <a:ext cx="352725" cy="42327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rot="-5400000">
        <a:off x="1412605" y="2412817"/>
        <a:ext cx="253962" cy="246908"/>
      </dsp:txXfrm>
    </dsp:sp>
    <dsp:sp modelId="{77789A42-12D8-4563-A976-2DDBE5803FA3}">
      <dsp:nvSpPr>
        <dsp:cNvPr id="0" name=""/>
        <dsp:cNvSpPr/>
      </dsp:nvSpPr>
      <dsp:spPr>
        <a:xfrm>
          <a:off x="393964" y="2824330"/>
          <a:ext cx="2291244" cy="940600"/>
        </a:xfrm>
        <a:prstGeom prst="roundRect">
          <a:avLst>
            <a:gd name="adj" fmla="val 10000"/>
          </a:avLst>
        </a:prstGeom>
        <a:solidFill>
          <a:srgbClr val="5CB7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Arbeitspsychologische Beratung</a:t>
          </a:r>
        </a:p>
      </dsp:txBody>
      <dsp:txXfrm>
        <a:off x="421513" y="2851879"/>
        <a:ext cx="2236146" cy="885502"/>
      </dsp:txXfrm>
    </dsp:sp>
    <dsp:sp modelId="{7B02B765-DD1A-42F2-B31A-AA26E65BFD72}">
      <dsp:nvSpPr>
        <dsp:cNvPr id="0" name=""/>
        <dsp:cNvSpPr/>
      </dsp:nvSpPr>
      <dsp:spPr>
        <a:xfrm rot="5400000">
          <a:off x="1363223" y="3788445"/>
          <a:ext cx="352725" cy="42327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rot="-5400000">
        <a:off x="1412605" y="3823718"/>
        <a:ext cx="253962" cy="246908"/>
      </dsp:txXfrm>
    </dsp:sp>
    <dsp:sp modelId="{A146517C-08A1-4DB1-94E4-7B56A7D36FC2}">
      <dsp:nvSpPr>
        <dsp:cNvPr id="0" name=""/>
        <dsp:cNvSpPr/>
      </dsp:nvSpPr>
      <dsp:spPr>
        <a:xfrm>
          <a:off x="393964" y="4235230"/>
          <a:ext cx="2291244" cy="940600"/>
        </a:xfrm>
        <a:prstGeom prst="roundRect">
          <a:avLst>
            <a:gd name="adj" fmla="val 10000"/>
          </a:avLst>
        </a:prstGeom>
        <a:solidFill>
          <a:srgbClr val="5CB7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Nachberatung</a:t>
          </a:r>
        </a:p>
      </dsp:txBody>
      <dsp:txXfrm>
        <a:off x="421513" y="4262779"/>
        <a:ext cx="2236146" cy="885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A12B62-B7CE-4CE9-B73F-284E358D4119}">
      <dsp:nvSpPr>
        <dsp:cNvPr id="0" name=""/>
        <dsp:cNvSpPr/>
      </dsp:nvSpPr>
      <dsp:spPr>
        <a:xfrm>
          <a:off x="326838" y="5024"/>
          <a:ext cx="3907931" cy="934025"/>
        </a:xfrm>
        <a:prstGeom prst="roundRect">
          <a:avLst>
            <a:gd name="adj" fmla="val 10000"/>
          </a:avLst>
        </a:prstGeom>
        <a:solidFill>
          <a:schemeClr val="lt1">
            <a:hueOff val="0"/>
            <a:satOff val="0"/>
            <a:lumOff val="0"/>
            <a:alphaOff val="0"/>
          </a:schemeClr>
        </a:solidFill>
        <a:ln w="12700" cap="flat" cmpd="sng" algn="ctr">
          <a:solidFill>
            <a:srgbClr val="5CB77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50000"/>
            </a:lnSpc>
            <a:spcBef>
              <a:spcPct val="0"/>
            </a:spcBef>
            <a:spcAft>
              <a:spcPct val="35000"/>
            </a:spcAft>
            <a:buNone/>
          </a:pPr>
          <a:r>
            <a:rPr lang="de-DE" sz="1400" kern="1200" dirty="0"/>
            <a:t>- </a:t>
          </a:r>
          <a:r>
            <a:rPr lang="de-DE" sz="1400" kern="1200" dirty="0">
              <a:solidFill>
                <a:srgbClr val="565650"/>
              </a:solidFill>
            </a:rPr>
            <a:t>Selbstanmeldung unter</a:t>
          </a:r>
          <a:r>
            <a:rPr lang="de-DE" sz="1400" kern="1200" dirty="0"/>
            <a:t>:  </a:t>
          </a:r>
          <a:r>
            <a:rPr lang="de-DE" sz="1400" b="1" kern="1200" dirty="0">
              <a:solidFill>
                <a:srgbClr val="5CB77A"/>
              </a:solidFill>
              <a:latin typeface="Arial" panose="020B0604020202020204" pitchFamily="34" charset="0"/>
              <a:ea typeface="+mn-ea"/>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w.sg@svs.at</a:t>
          </a:r>
          <a:r>
            <a:rPr lang="de-DE" sz="1400" b="1" kern="1200" dirty="0">
              <a:solidFill>
                <a:srgbClr val="5CB77A"/>
              </a:solidFill>
              <a:latin typeface="Arial" panose="020B0604020202020204" pitchFamily="34" charset="0"/>
              <a:ea typeface="+mn-ea"/>
              <a:cs typeface="Arial" panose="020B0604020202020204" pitchFamily="34" charset="0"/>
            </a:rPr>
            <a:t> </a:t>
          </a:r>
          <a:r>
            <a:rPr lang="de-DE" sz="1400" kern="1200" dirty="0">
              <a:solidFill>
                <a:srgbClr val="565650"/>
              </a:solidFill>
            </a:rPr>
            <a:t>oder</a:t>
          </a:r>
        </a:p>
        <a:p>
          <a:pPr marL="0" lvl="0" indent="0" algn="l" defTabSz="622300">
            <a:lnSpc>
              <a:spcPct val="90000"/>
            </a:lnSpc>
            <a:spcBef>
              <a:spcPct val="0"/>
            </a:spcBef>
            <a:spcAft>
              <a:spcPct val="35000"/>
            </a:spcAft>
            <a:buNone/>
          </a:pPr>
          <a:r>
            <a:rPr lang="de-AT" sz="1400" b="1" kern="1200" dirty="0">
              <a:solidFill>
                <a:srgbClr val="5CB77A"/>
              </a:solidFill>
              <a:latin typeface="Arial" panose="020B0604020202020204" pitchFamily="34" charset="0"/>
              <a:cs typeface="Arial" panose="020B0604020202020204" pitchFamily="34" charset="0"/>
            </a:rPr>
            <a:t>www.svs.at/sicherheitsberatung</a:t>
          </a:r>
          <a:r>
            <a:rPr lang="de-DE" sz="1400" kern="1200" dirty="0"/>
            <a:t>                          </a:t>
          </a:r>
        </a:p>
        <a:p>
          <a:pPr marL="0" lvl="0" indent="0" algn="l" defTabSz="622300">
            <a:lnSpc>
              <a:spcPct val="90000"/>
            </a:lnSpc>
            <a:spcBef>
              <a:spcPct val="0"/>
            </a:spcBef>
            <a:spcAft>
              <a:spcPct val="35000"/>
            </a:spcAft>
            <a:buNone/>
          </a:pPr>
          <a:r>
            <a:rPr lang="de-DE" sz="1400" kern="1200" dirty="0">
              <a:solidFill>
                <a:srgbClr val="565650"/>
              </a:solidFill>
            </a:rPr>
            <a:t>- Aktive Kontaktaufnahme durch SVS v.a. </a:t>
          </a:r>
          <a:br>
            <a:rPr lang="de-DE" sz="1400" kern="1200" dirty="0">
              <a:solidFill>
                <a:srgbClr val="565650"/>
              </a:solidFill>
            </a:rPr>
          </a:br>
          <a:r>
            <a:rPr lang="de-DE" sz="1400" kern="1200" dirty="0">
              <a:solidFill>
                <a:srgbClr val="565650"/>
              </a:solidFill>
            </a:rPr>
            <a:t>nach Arbeitsunfall</a:t>
          </a:r>
        </a:p>
      </dsp:txBody>
      <dsp:txXfrm>
        <a:off x="354195" y="32381"/>
        <a:ext cx="3853217" cy="879311"/>
      </dsp:txXfrm>
    </dsp:sp>
    <dsp:sp modelId="{732336BC-CE7C-4170-BFE6-07D142650EE0}">
      <dsp:nvSpPr>
        <dsp:cNvPr id="0" name=""/>
        <dsp:cNvSpPr/>
      </dsp:nvSpPr>
      <dsp:spPr>
        <a:xfrm rot="5400000">
          <a:off x="2105674" y="962399"/>
          <a:ext cx="350259" cy="42031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endParaRPr lang="de-DE" sz="1100" kern="1200"/>
        </a:p>
      </dsp:txBody>
      <dsp:txXfrm rot="-5400000">
        <a:off x="2154710" y="997425"/>
        <a:ext cx="252187" cy="245181"/>
      </dsp:txXfrm>
    </dsp:sp>
    <dsp:sp modelId="{BE9EB131-C61F-4191-B577-E9FE67978204}">
      <dsp:nvSpPr>
        <dsp:cNvPr id="0" name=""/>
        <dsp:cNvSpPr/>
      </dsp:nvSpPr>
      <dsp:spPr>
        <a:xfrm>
          <a:off x="326838" y="1406061"/>
          <a:ext cx="3907931" cy="934025"/>
        </a:xfrm>
        <a:prstGeom prst="roundRect">
          <a:avLst>
            <a:gd name="adj" fmla="val 10000"/>
          </a:avLst>
        </a:prstGeom>
        <a:solidFill>
          <a:schemeClr val="lt1">
            <a:hueOff val="0"/>
            <a:satOff val="0"/>
            <a:lumOff val="0"/>
            <a:alphaOff val="0"/>
          </a:schemeClr>
        </a:solidFill>
        <a:ln w="12700" cap="flat" cmpd="sng" algn="ctr">
          <a:solidFill>
            <a:srgbClr val="5CB77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kern="1200" dirty="0">
              <a:solidFill>
                <a:srgbClr val="565650"/>
              </a:solidFill>
            </a:rPr>
            <a:t>Planen Sie ungestörte Gesprächsmöglichkeit ein</a:t>
          </a:r>
        </a:p>
        <a:p>
          <a:pPr marL="0" lvl="0" indent="0" algn="l" defTabSz="622300">
            <a:lnSpc>
              <a:spcPct val="90000"/>
            </a:lnSpc>
            <a:spcBef>
              <a:spcPct val="0"/>
            </a:spcBef>
            <a:spcAft>
              <a:spcPct val="35000"/>
            </a:spcAft>
            <a:buNone/>
          </a:pPr>
          <a:r>
            <a:rPr lang="de-DE" sz="1400" kern="1200" dirty="0">
              <a:solidFill>
                <a:srgbClr val="565650"/>
              </a:solidFill>
            </a:rPr>
            <a:t>- SVS Kundencenter oder Ihre Betriebsstätte</a:t>
          </a:r>
        </a:p>
        <a:p>
          <a:pPr marL="0" lvl="0" indent="0" algn="l" defTabSz="622300">
            <a:lnSpc>
              <a:spcPct val="90000"/>
            </a:lnSpc>
            <a:spcBef>
              <a:spcPct val="0"/>
            </a:spcBef>
            <a:spcAft>
              <a:spcPct val="35000"/>
            </a:spcAft>
            <a:buNone/>
          </a:pPr>
          <a:r>
            <a:rPr lang="de-DE" sz="1400" kern="1200" dirty="0">
              <a:solidFill>
                <a:srgbClr val="565650"/>
              </a:solidFill>
            </a:rPr>
            <a:t>- Telefonisch oder Videokonferenz (</a:t>
          </a:r>
          <a:r>
            <a:rPr lang="de-DE" sz="1400" kern="1200" dirty="0" err="1">
              <a:solidFill>
                <a:srgbClr val="565650"/>
              </a:solidFill>
            </a:rPr>
            <a:t>visit</a:t>
          </a:r>
          <a:r>
            <a:rPr lang="de-DE" sz="1400" kern="1200" dirty="0">
              <a:solidFill>
                <a:srgbClr val="565650"/>
              </a:solidFill>
            </a:rPr>
            <a:t>-e)</a:t>
          </a:r>
        </a:p>
      </dsp:txBody>
      <dsp:txXfrm>
        <a:off x="354195" y="1433418"/>
        <a:ext cx="3853217" cy="879311"/>
      </dsp:txXfrm>
    </dsp:sp>
    <dsp:sp modelId="{A4DED7E9-5ED3-4338-90B8-0F9AD10BBBBA}">
      <dsp:nvSpPr>
        <dsp:cNvPr id="0" name=""/>
        <dsp:cNvSpPr/>
      </dsp:nvSpPr>
      <dsp:spPr>
        <a:xfrm rot="5400000">
          <a:off x="2105674" y="2363437"/>
          <a:ext cx="350259" cy="42031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endParaRPr lang="de-DE" sz="1100" kern="1200"/>
        </a:p>
      </dsp:txBody>
      <dsp:txXfrm rot="-5400000">
        <a:off x="2154710" y="2398463"/>
        <a:ext cx="252187" cy="245181"/>
      </dsp:txXfrm>
    </dsp:sp>
    <dsp:sp modelId="{77789A42-12D8-4563-A976-2DDBE5803FA3}">
      <dsp:nvSpPr>
        <dsp:cNvPr id="0" name=""/>
        <dsp:cNvSpPr/>
      </dsp:nvSpPr>
      <dsp:spPr>
        <a:xfrm>
          <a:off x="326838" y="2807099"/>
          <a:ext cx="3907931" cy="934025"/>
        </a:xfrm>
        <a:prstGeom prst="roundRect">
          <a:avLst>
            <a:gd name="adj" fmla="val 10000"/>
          </a:avLst>
        </a:prstGeom>
        <a:solidFill>
          <a:schemeClr val="lt1">
            <a:hueOff val="0"/>
            <a:satOff val="0"/>
            <a:lumOff val="0"/>
            <a:alphaOff val="0"/>
          </a:schemeClr>
        </a:solidFill>
        <a:ln w="12700" cap="flat" cmpd="sng" algn="ctr">
          <a:solidFill>
            <a:srgbClr val="5CB77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kern="1200" dirty="0">
              <a:solidFill>
                <a:srgbClr val="565650"/>
              </a:solidFill>
            </a:rPr>
            <a:t>- Beratungsgespräch</a:t>
          </a:r>
        </a:p>
        <a:p>
          <a:pPr marL="0" lvl="0" indent="0" algn="l" defTabSz="622300">
            <a:lnSpc>
              <a:spcPct val="90000"/>
            </a:lnSpc>
            <a:spcBef>
              <a:spcPct val="0"/>
            </a:spcBef>
            <a:spcAft>
              <a:spcPct val="35000"/>
            </a:spcAft>
            <a:buNone/>
          </a:pPr>
          <a:r>
            <a:rPr lang="de-DE" sz="1400" kern="1200" dirty="0">
              <a:solidFill>
                <a:srgbClr val="565650"/>
              </a:solidFill>
            </a:rPr>
            <a:t>- ggf. Begehung</a:t>
          </a:r>
        </a:p>
        <a:p>
          <a:pPr marL="0" lvl="0" indent="0" algn="l" defTabSz="622300">
            <a:lnSpc>
              <a:spcPct val="90000"/>
            </a:lnSpc>
            <a:spcBef>
              <a:spcPct val="0"/>
            </a:spcBef>
            <a:spcAft>
              <a:spcPct val="35000"/>
            </a:spcAft>
            <a:buNone/>
          </a:pPr>
          <a:r>
            <a:rPr lang="de-DE" sz="1400" kern="1200" dirty="0">
              <a:solidFill>
                <a:srgbClr val="565650"/>
              </a:solidFill>
            </a:rPr>
            <a:t>- Maßnahmenableitung </a:t>
          </a:r>
          <a:br>
            <a:rPr lang="de-DE" sz="1400" kern="1200" dirty="0">
              <a:solidFill>
                <a:srgbClr val="565650"/>
              </a:solidFill>
            </a:rPr>
          </a:br>
          <a:r>
            <a:rPr lang="de-DE" sz="1400" kern="1200" dirty="0">
              <a:solidFill>
                <a:srgbClr val="565650"/>
              </a:solidFill>
            </a:rPr>
            <a:t>(Bedingungen, Persönliche Bewältigung)</a:t>
          </a:r>
        </a:p>
      </dsp:txBody>
      <dsp:txXfrm>
        <a:off x="354195" y="2834456"/>
        <a:ext cx="3853217" cy="879311"/>
      </dsp:txXfrm>
    </dsp:sp>
    <dsp:sp modelId="{7B02B765-DD1A-42F2-B31A-AA26E65BFD72}">
      <dsp:nvSpPr>
        <dsp:cNvPr id="0" name=""/>
        <dsp:cNvSpPr/>
      </dsp:nvSpPr>
      <dsp:spPr>
        <a:xfrm rot="5400000">
          <a:off x="2105674" y="3764475"/>
          <a:ext cx="350259" cy="42031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endParaRPr lang="de-DE" sz="1100" kern="1200"/>
        </a:p>
      </dsp:txBody>
      <dsp:txXfrm rot="-5400000">
        <a:off x="2154710" y="3799501"/>
        <a:ext cx="252187" cy="245181"/>
      </dsp:txXfrm>
    </dsp:sp>
    <dsp:sp modelId="{A146517C-08A1-4DB1-94E4-7B56A7D36FC2}">
      <dsp:nvSpPr>
        <dsp:cNvPr id="0" name=""/>
        <dsp:cNvSpPr/>
      </dsp:nvSpPr>
      <dsp:spPr>
        <a:xfrm>
          <a:off x="326838" y="4208137"/>
          <a:ext cx="3907931" cy="934025"/>
        </a:xfrm>
        <a:prstGeom prst="roundRect">
          <a:avLst>
            <a:gd name="adj" fmla="val 10000"/>
          </a:avLst>
        </a:prstGeom>
        <a:solidFill>
          <a:schemeClr val="lt1">
            <a:hueOff val="0"/>
            <a:satOff val="0"/>
            <a:lumOff val="0"/>
            <a:alphaOff val="0"/>
          </a:schemeClr>
        </a:solidFill>
        <a:ln w="12700" cap="flat" cmpd="sng" algn="ctr">
          <a:solidFill>
            <a:srgbClr val="5CB77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de-DE" sz="1400" strike="noStrike" kern="1200" dirty="0">
              <a:solidFill>
                <a:srgbClr val="565650"/>
              </a:solidFill>
            </a:rPr>
            <a:t>Prozessbegleitung: </a:t>
          </a:r>
          <a:r>
            <a:rPr lang="de-DE" sz="1400" kern="1200" dirty="0">
              <a:solidFill>
                <a:srgbClr val="565650"/>
              </a:solidFill>
            </a:rPr>
            <a:t>Telefonischer/Videokonferenz oder persönlicher Nachbesprechungstermin je nach Bedarf</a:t>
          </a:r>
        </a:p>
      </dsp:txBody>
      <dsp:txXfrm>
        <a:off x="354195" y="4235494"/>
        <a:ext cx="3853217" cy="87931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12E0A23A-0F7D-4E57-8234-D10720A8B7B7}" type="datetimeFigureOut">
              <a:rPr lang="de-AT" smtClean="0"/>
              <a:t>05.12.2024</a:t>
            </a:fld>
            <a:endParaRPr lang="de-AT"/>
          </a:p>
        </p:txBody>
      </p:sp>
      <p:sp>
        <p:nvSpPr>
          <p:cNvPr id="4" name="Folienbildplatzhalt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67263"/>
            <a:ext cx="5435600" cy="3900487"/>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09113"/>
            <a:ext cx="2944813" cy="4968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8100" y="9409113"/>
            <a:ext cx="2944813" cy="496887"/>
          </a:xfrm>
          <a:prstGeom prst="rect">
            <a:avLst/>
          </a:prstGeom>
        </p:spPr>
        <p:txBody>
          <a:bodyPr vert="horz" lIns="91440" tIns="45720" rIns="91440" bIns="45720" rtlCol="0" anchor="b"/>
          <a:lstStyle>
            <a:lvl1pPr algn="r">
              <a:defRPr sz="1200"/>
            </a:lvl1pPr>
          </a:lstStyle>
          <a:p>
            <a:fld id="{FC967587-0070-473B-826A-8569E91423B6}" type="slidenum">
              <a:rPr lang="de-AT" smtClean="0"/>
              <a:t>‹Nr.›</a:t>
            </a:fld>
            <a:endParaRPr lang="de-AT"/>
          </a:p>
        </p:txBody>
      </p:sp>
    </p:spTree>
    <p:extLst>
      <p:ext uri="{BB962C8B-B14F-4D97-AF65-F5344CB8AC3E}">
        <p14:creationId xmlns:p14="http://schemas.microsoft.com/office/powerpoint/2010/main" val="190385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Vorstellung Abteilung S&amp;G: als Unterstützung für Sie als Unternehmer: in, damit Sie </a:t>
            </a:r>
            <a:r>
              <a:rPr lang="de-AT" sz="1800" dirty="0">
                <a:effectLst/>
                <a:latin typeface="Arial" panose="020B0604020202020204" pitchFamily="34" charset="0"/>
                <a:ea typeface="Aptos" panose="020B0004020202020204" pitchFamily="34" charset="0"/>
              </a:rPr>
              <a:t>Ihren Berufsalltag sicher und gesund gestalten können</a:t>
            </a:r>
          </a:p>
          <a:p>
            <a:r>
              <a:rPr lang="de-AT" sz="1800" dirty="0">
                <a:effectLst/>
                <a:latin typeface="Arial" panose="020B0604020202020204" pitchFamily="34" charset="0"/>
              </a:rPr>
              <a:t>Vorstellung Birgit: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AT"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AT" sz="1800" dirty="0">
                <a:effectLst/>
                <a:latin typeface="Arial" panose="020B0604020202020204" pitchFamily="34" charset="0"/>
              </a:rPr>
              <a:t>Vorstellung Simone: </a:t>
            </a:r>
            <a:r>
              <a:rPr lang="de-AT" sz="1800" dirty="0" err="1">
                <a:effectLst/>
                <a:latin typeface="Arial" panose="020B0604020202020204" pitchFamily="34" charset="0"/>
              </a:rPr>
              <a:t>Apsy</a:t>
            </a:r>
            <a:r>
              <a:rPr lang="de-AT" sz="1800" dirty="0">
                <a:effectLst/>
                <a:latin typeface="Arial" panose="020B0604020202020204" pitchFamily="34" charset="0"/>
              </a:rPr>
              <a:t>: </a:t>
            </a:r>
            <a:r>
              <a:rPr lang="de-AT" sz="1800" dirty="0">
                <a:effectLst/>
                <a:latin typeface="Arial" panose="020B0604020202020204" pitchFamily="34" charset="0"/>
                <a:ea typeface="Aptos" panose="020B0004020202020204" pitchFamily="34" charset="0"/>
                <a:cs typeface="Aptos" panose="020B0004020202020204" pitchFamily="34" charset="0"/>
              </a:rPr>
              <a:t>geht um Analyse, Bewertung und Gestaltung von Arbeitstätigkeiten, mit dem Ziel die Sicherheit, Gesundheit und die Leistungsfähigkeit, der Menschen, die die Arbeit verrichten, zu erhalten und zu fördern.</a:t>
            </a:r>
          </a:p>
          <a:p>
            <a:pPr marL="0" marR="0" lvl="0" indent="0" algn="l" defTabSz="914400" rtl="0" eaLnBrk="1" fontAlgn="auto" latinLnBrk="0" hangingPunct="1">
              <a:lnSpc>
                <a:spcPct val="100000"/>
              </a:lnSpc>
              <a:spcBef>
                <a:spcPts val="0"/>
              </a:spcBef>
              <a:spcAft>
                <a:spcPts val="0"/>
              </a:spcAft>
              <a:buClrTx/>
              <a:buSzTx/>
              <a:buFontTx/>
              <a:buNone/>
              <a:tabLst/>
              <a:defRPr/>
            </a:pPr>
            <a:r>
              <a:rPr lang="de-AT" sz="1800" dirty="0">
                <a:effectLst/>
                <a:latin typeface="Arial" panose="020B0604020202020204" pitchFamily="34" charset="0"/>
                <a:ea typeface="Aptos" panose="020B0004020202020204" pitchFamily="34" charset="0"/>
                <a:cs typeface="Aptos" panose="020B0004020202020204" pitchFamily="34" charset="0"/>
              </a:rPr>
              <a:t>Mein Schwerpunkt liegt auf der mentalen Gesundheit. Was kann denn die mentale Gesundheit gefährden. Hier kommen die arbeitsbedingten Belastungen und deren möglichen negativen Auswirkungen ins Spiel</a:t>
            </a:r>
            <a:endParaRPr lang="de-AT" sz="1800" dirty="0">
              <a:effectLst/>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AT" sz="1800" dirty="0">
              <a:effectLst/>
              <a:latin typeface="Aptos" panose="020B0004020202020204" pitchFamily="34" charset="0"/>
              <a:ea typeface="Aptos" panose="020B0004020202020204" pitchFamily="34" charset="0"/>
              <a:cs typeface="Aptos" panose="020B0004020202020204" pitchFamily="34" charset="0"/>
            </a:endParaRP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Woraus können nun Belastungen entstehen:</a:t>
            </a:r>
            <a:endParaRPr lang="de-AT" sz="1800" dirty="0">
              <a:effectLst/>
              <a:latin typeface="Aptos" panose="020B0004020202020204" pitchFamily="34" charset="0"/>
              <a:ea typeface="Aptos" panose="020B0004020202020204" pitchFamily="34" charset="0"/>
              <a:cs typeface="Aptos" panose="020B0004020202020204" pitchFamily="34" charset="0"/>
            </a:endParaRP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Neue Herausforderungen nehmen zu: Arbeitsverdichtung, Komplexität und Anforderungen sind in vielen Bereichen größer geworden (KI), Stichwort: Digitalisierung; mehr Eingangskanäle, …</a:t>
            </a:r>
            <a:endParaRPr lang="de-AT" sz="1800" dirty="0">
              <a:effectLst/>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AT" sz="1800" dirty="0">
              <a:effectLst/>
              <a:latin typeface="Aptos" panose="020B0004020202020204" pitchFamily="34" charset="0"/>
              <a:ea typeface="Aptos" panose="020B0004020202020204" pitchFamily="34" charset="0"/>
              <a:cs typeface="Aptos" panose="020B0004020202020204" pitchFamily="34" charset="0"/>
            </a:endParaRPr>
          </a:p>
          <a:p>
            <a:endParaRPr lang="de-AT" dirty="0"/>
          </a:p>
        </p:txBody>
      </p:sp>
      <p:sp>
        <p:nvSpPr>
          <p:cNvPr id="4" name="Foliennummernplatzhalter 3"/>
          <p:cNvSpPr>
            <a:spLocks noGrp="1"/>
          </p:cNvSpPr>
          <p:nvPr>
            <p:ph type="sldNum" sz="quarter" idx="10"/>
          </p:nvPr>
        </p:nvSpPr>
        <p:spPr/>
        <p:txBody>
          <a:bodyPr/>
          <a:lstStyle/>
          <a:p>
            <a:fld id="{FC967587-0070-473B-826A-8569E91423B6}" type="slidenum">
              <a:rPr lang="de-AT" smtClean="0"/>
              <a:t>1</a:t>
            </a:fld>
            <a:endParaRPr lang="de-AT"/>
          </a:p>
        </p:txBody>
      </p:sp>
    </p:spTree>
    <p:extLst>
      <p:ext uri="{BB962C8B-B14F-4D97-AF65-F5344CB8AC3E}">
        <p14:creationId xmlns:p14="http://schemas.microsoft.com/office/powerpoint/2010/main" val="1139633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800" dirty="0">
                <a:effectLst/>
                <a:latin typeface="Arial" panose="020B0604020202020204" pitchFamily="34" charset="0"/>
                <a:ea typeface="Aptos" panose="020B0004020202020204" pitchFamily="34" charset="0"/>
              </a:rPr>
              <a:t>Belastungen können sich daraus ergeben: ständige Erreichbarkeit, finanzieller Druck, Auflösung der Grenzen zwischen </a:t>
            </a:r>
            <a:r>
              <a:rPr lang="de-AT" sz="1800" dirty="0" err="1">
                <a:effectLst/>
                <a:latin typeface="Arial" panose="020B0604020202020204" pitchFamily="34" charset="0"/>
                <a:ea typeface="Aptos" panose="020B0004020202020204" pitchFamily="34" charset="0"/>
              </a:rPr>
              <a:t>Arbeits</a:t>
            </a:r>
            <a:r>
              <a:rPr lang="de-AT" sz="1800" dirty="0">
                <a:effectLst/>
                <a:latin typeface="Arial" panose="020B0604020202020204" pitchFamily="34" charset="0"/>
                <a:ea typeface="Aptos" panose="020B0004020202020204" pitchFamily="34" charset="0"/>
              </a:rPr>
              <a:t> - und Privatleben, Nicht Abschalten können.. um nur einige zu nennen.</a:t>
            </a:r>
            <a:endParaRPr lang="de-AT" dirty="0"/>
          </a:p>
        </p:txBody>
      </p:sp>
      <p:sp>
        <p:nvSpPr>
          <p:cNvPr id="4" name="Foliennummernplatzhalter 3"/>
          <p:cNvSpPr>
            <a:spLocks noGrp="1"/>
          </p:cNvSpPr>
          <p:nvPr>
            <p:ph type="sldNum" sz="quarter" idx="5"/>
          </p:nvPr>
        </p:nvSpPr>
        <p:spPr/>
        <p:txBody>
          <a:bodyPr/>
          <a:lstStyle/>
          <a:p>
            <a:fld id="{FC967587-0070-473B-826A-8569E91423B6}" type="slidenum">
              <a:rPr lang="de-AT" smtClean="0"/>
              <a:t>2</a:t>
            </a:fld>
            <a:endParaRPr lang="de-AT"/>
          </a:p>
        </p:txBody>
      </p:sp>
    </p:spTree>
    <p:extLst>
      <p:ext uri="{BB962C8B-B14F-4D97-AF65-F5344CB8AC3E}">
        <p14:creationId xmlns:p14="http://schemas.microsoft.com/office/powerpoint/2010/main" val="674921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Diese arbeitsbedingten Belastungen können auf Dauer krank machen, und zwar</a:t>
            </a: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 </a:t>
            </a:r>
            <a:r>
              <a:rPr lang="de-AT" sz="1800" b="1" dirty="0">
                <a:effectLst/>
                <a:latin typeface="Arial" panose="020B0604020202020204" pitchFamily="34" charset="0"/>
                <a:ea typeface="Aptos" panose="020B0004020202020204" pitchFamily="34" charset="0"/>
                <a:cs typeface="Aptos" panose="020B0004020202020204" pitchFamily="34" charset="0"/>
              </a:rPr>
              <a:t>psychisch</a:t>
            </a:r>
            <a:r>
              <a:rPr lang="de-AT" sz="1800" dirty="0">
                <a:effectLst/>
                <a:latin typeface="Arial" panose="020B0604020202020204" pitchFamily="34" charset="0"/>
                <a:ea typeface="Aptos" panose="020B0004020202020204" pitchFamily="34" charset="0"/>
                <a:cs typeface="Aptos" panose="020B0004020202020204" pitchFamily="34" charset="0"/>
              </a:rPr>
              <a:t>: Depressionen, Panikattacken, Suchterkrankungen, Angst/Essstörungen, Burnout. Psychisch bedingte Krankenstandstage haben sich seit 2008 verdoppelt, Der Anteil der psychisch bedingten Krankenstandstage an der Gesamtzahl der Fehlzeiten beträgt in Österreich 11,4 %, </a:t>
            </a:r>
            <a:r>
              <a:rPr lang="de-AT" sz="1800" dirty="0" err="1">
                <a:effectLst/>
                <a:latin typeface="Arial" panose="020B0604020202020204" pitchFamily="34" charset="0"/>
                <a:ea typeface="Aptos" panose="020B0004020202020204" pitchFamily="34" charset="0"/>
                <a:cs typeface="Aptos" panose="020B0004020202020204" pitchFamily="34" charset="0"/>
              </a:rPr>
              <a:t>Krankenstandsdauer</a:t>
            </a:r>
            <a:r>
              <a:rPr lang="de-AT" sz="1800" dirty="0">
                <a:effectLst/>
                <a:latin typeface="Arial" panose="020B0604020202020204" pitchFamily="34" charset="0"/>
                <a:ea typeface="Aptos" panose="020B0004020202020204" pitchFamily="34" charset="0"/>
                <a:cs typeface="Aptos" panose="020B0004020202020204" pitchFamily="34" charset="0"/>
              </a:rPr>
              <a:t> im Durchschnitt 37 Tage bei </a:t>
            </a:r>
            <a:r>
              <a:rPr lang="de-AT" sz="1800" dirty="0" err="1">
                <a:effectLst/>
                <a:latin typeface="Arial" panose="020B0604020202020204" pitchFamily="34" charset="0"/>
                <a:ea typeface="Aptos" panose="020B0004020202020204" pitchFamily="34" charset="0"/>
                <a:cs typeface="Aptos" panose="020B0004020202020204" pitchFamily="34" charset="0"/>
              </a:rPr>
              <a:t>psy</a:t>
            </a:r>
            <a:r>
              <a:rPr lang="de-AT" sz="1800" dirty="0">
                <a:effectLst/>
                <a:latin typeface="Arial" panose="020B0604020202020204" pitchFamily="34" charset="0"/>
                <a:ea typeface="Aptos" panose="020B0004020202020204" pitchFamily="34" charset="0"/>
                <a:cs typeface="Aptos" panose="020B0004020202020204" pitchFamily="34" charset="0"/>
              </a:rPr>
              <a:t>. Erkrankungen siehe Fehlzeitenreport 2024)</a:t>
            </a:r>
            <a:endParaRPr lang="de-AT" sz="1800" dirty="0">
              <a:effectLst/>
              <a:latin typeface="Aptos" panose="020B0004020202020204" pitchFamily="34" charset="0"/>
              <a:ea typeface="Aptos" panose="020B0004020202020204" pitchFamily="34" charset="0"/>
              <a:cs typeface="Aptos" panose="020B0004020202020204" pitchFamily="34" charset="0"/>
            </a:endParaRPr>
          </a:p>
          <a:p>
            <a:pPr>
              <a:lnSpc>
                <a:spcPct val="150000"/>
              </a:lnSpc>
            </a:pPr>
            <a:r>
              <a:rPr lang="de-AT" sz="1800" b="1" dirty="0">
                <a:effectLst/>
                <a:latin typeface="Arial" panose="020B0604020202020204" pitchFamily="34" charset="0"/>
                <a:ea typeface="Aptos" panose="020B0004020202020204" pitchFamily="34" charset="0"/>
                <a:cs typeface="Aptos" panose="020B0004020202020204" pitchFamily="34" charset="0"/>
              </a:rPr>
              <a:t>Physisch</a:t>
            </a:r>
            <a:r>
              <a:rPr lang="de-AT" sz="1800" dirty="0">
                <a:effectLst/>
                <a:latin typeface="Arial" panose="020B0604020202020204" pitchFamily="34" charset="0"/>
                <a:ea typeface="Aptos" panose="020B0004020202020204" pitchFamily="34" charset="0"/>
                <a:cs typeface="Aptos" panose="020B0004020202020204" pitchFamily="34" charset="0"/>
              </a:rPr>
              <a:t>: Herz - Kreislauf - Erkrankungen, Gastrointestinal Erkrankungen, Muskel-Skelett - Erkrankungen, </a:t>
            </a:r>
            <a:r>
              <a:rPr lang="de-AT" sz="1800" dirty="0">
                <a:effectLst/>
                <a:latin typeface="Arial" panose="020B0604020202020204" pitchFamily="34" charset="0"/>
                <a:ea typeface="Aptos" panose="020B0004020202020204" pitchFamily="34" charset="0"/>
              </a:rPr>
              <a:t>geschwächtes Immunsystem, Stoffwechselerkrankungen, höheres Krebsrisiko</a:t>
            </a:r>
            <a:r>
              <a:rPr lang="de-AT" sz="1800" dirty="0">
                <a:effectLst/>
                <a:latin typeface="Arial" panose="020B0604020202020204" pitchFamily="34" charset="0"/>
                <a:ea typeface="Aptos" panose="020B0004020202020204" pitchFamily="34" charset="0"/>
                <a:cs typeface="Aptos" panose="020B0004020202020204" pitchFamily="34" charset="0"/>
              </a:rPr>
              <a:t>…</a:t>
            </a:r>
            <a:endParaRPr lang="de-AT" sz="1800" dirty="0">
              <a:effectLst/>
              <a:latin typeface="Aptos" panose="020B0004020202020204" pitchFamily="34" charset="0"/>
              <a:ea typeface="Aptos" panose="020B0004020202020204" pitchFamily="34" charset="0"/>
              <a:cs typeface="Aptos" panose="020B0004020202020204" pitchFamily="34" charset="0"/>
            </a:endParaRPr>
          </a:p>
          <a:p>
            <a:endParaRPr lang="de-AT" dirty="0"/>
          </a:p>
          <a:p>
            <a:pPr marL="0" marR="0" lvl="0" indent="0" algn="l" defTabSz="914400" rtl="0" eaLnBrk="1" fontAlgn="auto" latinLnBrk="0" hangingPunct="1">
              <a:lnSpc>
                <a:spcPct val="100000"/>
              </a:lnSpc>
              <a:spcBef>
                <a:spcPts val="0"/>
              </a:spcBef>
              <a:spcAft>
                <a:spcPts val="0"/>
              </a:spcAft>
              <a:buClrTx/>
              <a:buSzTx/>
              <a:buFontTx/>
              <a:buNone/>
              <a:tabLst/>
              <a:defRPr/>
            </a:pPr>
            <a:r>
              <a:rPr lang="de-AT" sz="1800" dirty="0">
                <a:effectLst/>
                <a:latin typeface="Arial" panose="020B0604020202020204" pitchFamily="34" charset="0"/>
                <a:ea typeface="Aptos" panose="020B0004020202020204" pitchFamily="34" charset="0"/>
                <a:cs typeface="Aptos" panose="020B0004020202020204" pitchFamily="34" charset="0"/>
              </a:rPr>
              <a:t>und die </a:t>
            </a:r>
            <a:r>
              <a:rPr lang="de-AT" sz="1800" b="1" dirty="0">
                <a:effectLst/>
                <a:latin typeface="Arial" panose="020B0604020202020204" pitchFamily="34" charset="0"/>
                <a:ea typeface="Aptos" panose="020B0004020202020204" pitchFamily="34" charset="0"/>
                <a:cs typeface="Aptos" panose="020B0004020202020204" pitchFamily="34" charset="0"/>
              </a:rPr>
              <a:t>Sicherheit</a:t>
            </a:r>
            <a:r>
              <a:rPr lang="de-AT" sz="1800" dirty="0">
                <a:effectLst/>
                <a:latin typeface="Arial" panose="020B0604020202020204" pitchFamily="34" charset="0"/>
                <a:ea typeface="Aptos" panose="020B0004020202020204" pitchFamily="34" charset="0"/>
                <a:cs typeface="Aptos" panose="020B0004020202020204" pitchFamily="34" charset="0"/>
              </a:rPr>
              <a:t> </a:t>
            </a:r>
            <a:r>
              <a:rPr lang="de-AT" sz="1800" b="1" dirty="0">
                <a:effectLst/>
                <a:latin typeface="Arial" panose="020B0604020202020204" pitchFamily="34" charset="0"/>
                <a:ea typeface="Aptos" panose="020B0004020202020204" pitchFamily="34" charset="0"/>
                <a:cs typeface="Aptos" panose="020B0004020202020204" pitchFamily="34" charset="0"/>
              </a:rPr>
              <a:t>gefährden</a:t>
            </a:r>
            <a:r>
              <a:rPr lang="de-AT" sz="1800" dirty="0">
                <a:effectLst/>
                <a:latin typeface="Arial" panose="020B0604020202020204" pitchFamily="34" charset="0"/>
                <a:ea typeface="Aptos" panose="020B0004020202020204" pitchFamily="34" charset="0"/>
                <a:cs typeface="Aptos" panose="020B0004020202020204" pitchFamily="34" charset="0"/>
              </a:rPr>
              <a:t> (Arbeitsunfälle aufgrund von Übermüdung, Unkonzentriertheit, Unachtsamkeit…). Arbeitsunfall verursacht nicht nur menschliches Leid, sondern kann gerade bei Selbständigen auch existenzbedrohend sein. (Verdienstentgang)</a:t>
            </a:r>
            <a:endParaRPr lang="de-AT" sz="1800" dirty="0">
              <a:effectLst/>
              <a:latin typeface="Aptos" panose="020B0004020202020204" pitchFamily="34" charset="0"/>
              <a:ea typeface="Aptos" panose="020B0004020202020204" pitchFamily="34" charset="0"/>
              <a:cs typeface="Aptos" panose="020B0004020202020204" pitchFamily="34" charset="0"/>
            </a:endParaRPr>
          </a:p>
          <a:p>
            <a:endParaRPr lang="de-AT" dirty="0"/>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Was muss man als Unternehmer: in nun tun, um gesund und sicher den beruflichen Alltag zu gestalten:</a:t>
            </a: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psychische Belastungen in der Arbeit rechtzeitig erkennen und Maßnahmen entwickeln, damit sie nicht dauerhaft zu gesundheitlichen Problemen im psychischen und physischen Bereich führen. </a:t>
            </a: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Mögliche Maßnahmen können sein: Stressmanagement (einfach anwendbare Entspannungstechniken erlernen), Selbstmanagement, Nein sagen, Pausen machen, eigene Ansprüche kritisch hinterfragen, Resilienz fördern, Arbeitsprozesse umstellen, Tätigkeiten delegieren, …</a:t>
            </a:r>
            <a:endParaRPr lang="de-AT" sz="1800" dirty="0">
              <a:effectLst/>
              <a:latin typeface="Aptos" panose="020B0004020202020204" pitchFamily="34" charset="0"/>
              <a:ea typeface="Aptos" panose="020B0004020202020204" pitchFamily="34" charset="0"/>
              <a:cs typeface="Aptos" panose="020B0004020202020204" pitchFamily="34" charset="0"/>
            </a:endParaRP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Maßnahmen, die die 4 Belastungsdimensionen betreffen: </a:t>
            </a:r>
          </a:p>
          <a:p>
            <a:pPr>
              <a:lnSpc>
                <a:spcPct val="150000"/>
              </a:lnSpc>
            </a:pPr>
            <a:r>
              <a:rPr lang="de-AT" sz="1800" dirty="0">
                <a:effectLst/>
                <a:latin typeface="Arial" panose="020B0604020202020204" pitchFamily="34" charset="0"/>
                <a:ea typeface="Aptos" panose="020B0004020202020204" pitchFamily="34" charset="0"/>
                <a:cs typeface="Aptos" panose="020B0004020202020204" pitchFamily="34" charset="0"/>
              </a:rPr>
              <a:t>Arbeitsaufgabe und Tätigkeiten, Organisationsklima, Arbeitsabläufe und Arbeitsorganisation und Arbeitsumgebung.</a:t>
            </a:r>
            <a:endParaRPr lang="de-AT" sz="1800" dirty="0">
              <a:effectLst/>
              <a:latin typeface="Aptos" panose="020B0004020202020204" pitchFamily="34" charset="0"/>
              <a:ea typeface="Aptos" panose="020B0004020202020204" pitchFamily="34" charset="0"/>
              <a:cs typeface="Aptos" panose="020B0004020202020204" pitchFamily="34" charset="0"/>
            </a:endParaRPr>
          </a:p>
          <a:p>
            <a:endParaRPr lang="de-AT" dirty="0"/>
          </a:p>
          <a:p>
            <a:pPr marL="0" marR="0" lvl="0" indent="0" algn="l" defTabSz="914400" rtl="0" eaLnBrk="1" fontAlgn="auto" latinLnBrk="0" hangingPunct="1">
              <a:lnSpc>
                <a:spcPct val="100000"/>
              </a:lnSpc>
              <a:spcBef>
                <a:spcPts val="0"/>
              </a:spcBef>
              <a:spcAft>
                <a:spcPts val="0"/>
              </a:spcAft>
              <a:buClrTx/>
              <a:buSzTx/>
              <a:buFontTx/>
              <a:buNone/>
              <a:tabLst/>
              <a:defRPr/>
            </a:pPr>
            <a:r>
              <a:rPr lang="de-AT" sz="1800" dirty="0">
                <a:effectLst/>
                <a:latin typeface="Arial" panose="020B0604020202020204" pitchFamily="34" charset="0"/>
                <a:ea typeface="Aptos" panose="020B0004020202020204" pitchFamily="34" charset="0"/>
                <a:cs typeface="Aptos" panose="020B0004020202020204" pitchFamily="34" charset="0"/>
              </a:rPr>
              <a:t>Jetzt werden sie verstehen, wie wichtig es ist psychische Belastungen in der Arbeit zu erkennen und so weit wie möglich zu verringern. (sowohl für die psychische Gesundheit im Allgemeinen als auch für gesundheitsfördernde Arbeitsbedingungen zu sorgen). Dies ist in der alltäglichen Arbeit durchaus oftmals nicht leicht (</a:t>
            </a:r>
            <a:r>
              <a:rPr lang="de-AT" sz="1800" dirty="0" err="1">
                <a:effectLst/>
                <a:latin typeface="Arial" panose="020B0604020202020204" pitchFamily="34" charset="0"/>
                <a:ea typeface="Aptos" panose="020B0004020202020204" pitchFamily="34" charset="0"/>
                <a:cs typeface="Aptos" panose="020B0004020202020204" pitchFamily="34" charset="0"/>
              </a:rPr>
              <a:t>psy</a:t>
            </a:r>
            <a:r>
              <a:rPr lang="de-AT" sz="1800" dirty="0">
                <a:effectLst/>
                <a:latin typeface="Arial" panose="020B0604020202020204" pitchFamily="34" charset="0"/>
                <a:ea typeface="Aptos" panose="020B0004020202020204" pitchFamily="34" charset="0"/>
                <a:cs typeface="Aptos" panose="020B0004020202020204" pitchFamily="34" charset="0"/>
              </a:rPr>
              <a:t>. Bel zu erkennen): Stichwort Hamsterrad, Betriebsblindheit. Daher bietet die SVS die Möglichkeit zur Vogelperspektive im Rahmen der </a:t>
            </a:r>
            <a:r>
              <a:rPr lang="de-AT" sz="1800" dirty="0" err="1">
                <a:effectLst/>
                <a:latin typeface="Arial" panose="020B0604020202020204" pitchFamily="34" charset="0"/>
                <a:ea typeface="Aptos" panose="020B0004020202020204" pitchFamily="34" charset="0"/>
                <a:cs typeface="Aptos" panose="020B0004020202020204" pitchFamily="34" charset="0"/>
              </a:rPr>
              <a:t>apsy</a:t>
            </a:r>
            <a:r>
              <a:rPr lang="de-AT" sz="1800" dirty="0">
                <a:effectLst/>
                <a:latin typeface="Arial" panose="020B0604020202020204" pitchFamily="34" charset="0"/>
                <a:ea typeface="Aptos" panose="020B0004020202020204" pitchFamily="34" charset="0"/>
                <a:cs typeface="Aptos" panose="020B0004020202020204" pitchFamily="34" charset="0"/>
              </a:rPr>
              <a:t> Beratung.</a:t>
            </a:r>
            <a:endParaRPr lang="de-AT" sz="1800" dirty="0">
              <a:effectLst/>
              <a:latin typeface="Aptos" panose="020B0004020202020204" pitchFamily="34" charset="0"/>
              <a:ea typeface="Aptos" panose="020B0004020202020204" pitchFamily="34" charset="0"/>
              <a:cs typeface="Aptos" panose="020B0004020202020204" pitchFamily="34" charset="0"/>
            </a:endParaRPr>
          </a:p>
          <a:p>
            <a:endParaRPr lang="de-AT" dirty="0"/>
          </a:p>
        </p:txBody>
      </p:sp>
      <p:sp>
        <p:nvSpPr>
          <p:cNvPr id="4" name="Foliennummernplatzhalter 3"/>
          <p:cNvSpPr>
            <a:spLocks noGrp="1"/>
          </p:cNvSpPr>
          <p:nvPr>
            <p:ph type="sldNum" sz="quarter" idx="5"/>
          </p:nvPr>
        </p:nvSpPr>
        <p:spPr/>
        <p:txBody>
          <a:bodyPr/>
          <a:lstStyle/>
          <a:p>
            <a:fld id="{FC967587-0070-473B-826A-8569E91423B6}" type="slidenum">
              <a:rPr lang="de-AT" smtClean="0"/>
              <a:t>3</a:t>
            </a:fld>
            <a:endParaRPr lang="de-AT"/>
          </a:p>
        </p:txBody>
      </p:sp>
    </p:spTree>
    <p:extLst>
      <p:ext uri="{BB962C8B-B14F-4D97-AF65-F5344CB8AC3E}">
        <p14:creationId xmlns:p14="http://schemas.microsoft.com/office/powerpoint/2010/main" val="2109366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FC967587-0070-473B-826A-8569E91423B6}" type="slidenum">
              <a:rPr lang="de-AT" smtClean="0"/>
              <a:t>10</a:t>
            </a:fld>
            <a:endParaRPr lang="de-AT"/>
          </a:p>
        </p:txBody>
      </p:sp>
    </p:spTree>
    <p:extLst>
      <p:ext uri="{BB962C8B-B14F-4D97-AF65-F5344CB8AC3E}">
        <p14:creationId xmlns:p14="http://schemas.microsoft.com/office/powerpoint/2010/main" val="40700215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folie Grün">
    <p:bg>
      <p:bgPr>
        <a:solidFill>
          <a:srgbClr val="DEF1E4"/>
        </a:solidFill>
        <a:effectLst/>
      </p:bgPr>
    </p:bg>
    <p:spTree>
      <p:nvGrpSpPr>
        <p:cNvPr id="1" name=""/>
        <p:cNvGrpSpPr/>
        <p:nvPr/>
      </p:nvGrpSpPr>
      <p:grpSpPr>
        <a:xfrm>
          <a:off x="0" y="0"/>
          <a:ext cx="0" cy="0"/>
          <a:chOff x="0" y="0"/>
          <a:chExt cx="0" cy="0"/>
        </a:xfrm>
      </p:grpSpPr>
      <p:sp>
        <p:nvSpPr>
          <p:cNvPr id="11" name="Textplatzhalter 10">
            <a:extLst>
              <a:ext uri="{FF2B5EF4-FFF2-40B4-BE49-F238E27FC236}">
                <a16:creationId xmlns:a16="http://schemas.microsoft.com/office/drawing/2014/main" id="{2A04ABA3-D9EF-0E40-A3D6-E3FFF1AD7023}"/>
              </a:ext>
            </a:extLst>
          </p:cNvPr>
          <p:cNvSpPr>
            <a:spLocks noGrp="1"/>
          </p:cNvSpPr>
          <p:nvPr>
            <p:ph type="body" sz="quarter" idx="10" hasCustomPrompt="1"/>
          </p:nvPr>
        </p:nvSpPr>
        <p:spPr>
          <a:xfrm>
            <a:off x="2018270" y="4220308"/>
            <a:ext cx="8155459" cy="2164016"/>
          </a:xfrm>
        </p:spPr>
        <p:txBody>
          <a:bodyPr anchor="b">
            <a:normAutofit/>
          </a:bodyPr>
          <a:lstStyle>
            <a:lvl1pPr marL="0" indent="0" algn="ctr">
              <a:lnSpc>
                <a:spcPts val="2000"/>
              </a:lnSpc>
              <a:buNone/>
              <a:defRPr sz="2400">
                <a:latin typeface="Arial" panose="020B0604020202020204" pitchFamily="34" charset="0"/>
                <a:cs typeface="Arial" panose="020B0604020202020204" pitchFamily="34" charset="0"/>
              </a:defRPr>
            </a:lvl1pPr>
          </a:lstStyle>
          <a:p>
            <a:pPr lvl="0"/>
            <a:r>
              <a:rPr lang="de-DE" dirty="0"/>
              <a:t>Titel hinzufügen</a:t>
            </a:r>
          </a:p>
        </p:txBody>
      </p:sp>
      <p:pic>
        <p:nvPicPr>
          <p:cNvPr id="3" name="Grafik 2">
            <a:extLst>
              <a:ext uri="{FF2B5EF4-FFF2-40B4-BE49-F238E27FC236}">
                <a16:creationId xmlns:a16="http://schemas.microsoft.com/office/drawing/2014/main" id="{C9B96562-F41F-0F40-AF59-0DA6639E1D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441450"/>
            <a:ext cx="12192000" cy="5416550"/>
          </a:xfrm>
          <a:prstGeom prst="rect">
            <a:avLst/>
          </a:prstGeom>
        </p:spPr>
      </p:pic>
    </p:spTree>
    <p:extLst>
      <p:ext uri="{BB962C8B-B14F-4D97-AF65-F5344CB8AC3E}">
        <p14:creationId xmlns:p14="http://schemas.microsoft.com/office/powerpoint/2010/main" val="1402528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extfolie">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6074228"/>
            <a:ext cx="12191999" cy="783771"/>
          </a:xfrm>
          <a:prstGeom prst="rect">
            <a:avLst/>
          </a:prstGeom>
        </p:spPr>
      </p:pic>
      <p:sp>
        <p:nvSpPr>
          <p:cNvPr id="5" name="Titel 1"/>
          <p:cNvSpPr>
            <a:spLocks noGrp="1"/>
          </p:cNvSpPr>
          <p:nvPr>
            <p:ph type="title"/>
          </p:nvPr>
        </p:nvSpPr>
        <p:spPr>
          <a:xfrm>
            <a:off x="838200" y="547687"/>
            <a:ext cx="10515600" cy="1328005"/>
          </a:xfrm>
        </p:spPr>
        <p:txBody>
          <a:bodyPr/>
          <a:lstStyle>
            <a:lvl1pPr>
              <a:defRPr b="1">
                <a:solidFill>
                  <a:srgbClr val="5CB77A"/>
                </a:solidFill>
              </a:defRPr>
            </a:lvl1pPr>
          </a:lstStyle>
          <a:p>
            <a:endParaRPr lang="de-AT" dirty="0"/>
          </a:p>
        </p:txBody>
      </p:sp>
      <p:sp>
        <p:nvSpPr>
          <p:cNvPr id="8" name="Datumsplatzhalter 2"/>
          <p:cNvSpPr>
            <a:spLocks noGrp="1"/>
          </p:cNvSpPr>
          <p:nvPr>
            <p:ph type="dt" sz="half" idx="10"/>
          </p:nvPr>
        </p:nvSpPr>
        <p:spPr>
          <a:xfrm>
            <a:off x="306860" y="182562"/>
            <a:ext cx="2743200" cy="365125"/>
          </a:xfrm>
        </p:spPr>
        <p:txBody>
          <a:bodyPr/>
          <a:lstStyle/>
          <a:p>
            <a:fld id="{D8275874-13CE-9E4F-9D6D-0F93EED5855D}" type="datetime4">
              <a:rPr lang="de-AT" smtClean="0"/>
              <a:t>5. Dezember 2024</a:t>
            </a:fld>
            <a:endParaRPr lang="de-DE" dirty="0"/>
          </a:p>
        </p:txBody>
      </p:sp>
      <p:sp>
        <p:nvSpPr>
          <p:cNvPr id="10" name="Textplatzhalter 4"/>
          <p:cNvSpPr>
            <a:spLocks noGrp="1"/>
          </p:cNvSpPr>
          <p:nvPr>
            <p:ph type="body" sz="quarter" idx="13"/>
          </p:nvPr>
        </p:nvSpPr>
        <p:spPr>
          <a:xfrm>
            <a:off x="838200" y="2286000"/>
            <a:ext cx="10515599" cy="3787629"/>
          </a:xfrm>
        </p:spPr>
        <p:txBody>
          <a:bodyPr/>
          <a:lstStyle/>
          <a:p>
            <a:endParaRPr lang="de-AT"/>
          </a:p>
        </p:txBody>
      </p:sp>
      <p:sp>
        <p:nvSpPr>
          <p:cNvPr id="7" name="Foliennummernplatzhalter 18">
            <a:extLst>
              <a:ext uri="{FF2B5EF4-FFF2-40B4-BE49-F238E27FC236}">
                <a16:creationId xmlns:a16="http://schemas.microsoft.com/office/drawing/2014/main" id="{4C8903D4-FE94-D642-8FE9-86B40B281908}"/>
              </a:ext>
            </a:extLst>
          </p:cNvPr>
          <p:cNvSpPr>
            <a:spLocks noGrp="1"/>
          </p:cNvSpPr>
          <p:nvPr>
            <p:ph type="sldNum" sz="quarter" idx="14"/>
          </p:nvPr>
        </p:nvSpPr>
        <p:spPr>
          <a:xfrm>
            <a:off x="9141940" y="182562"/>
            <a:ext cx="2743200" cy="365125"/>
          </a:xfrm>
        </p:spPr>
        <p:txBody>
          <a:bodyPr/>
          <a:lstStyle/>
          <a:p>
            <a:fld id="{0346AE62-E75F-EC49-A7A3-6D94D8A7A2CE}" type="slidenum">
              <a:rPr lang="de-DE" smtClean="0"/>
              <a:pPr/>
              <a:t>‹Nr.›</a:t>
            </a:fld>
            <a:endParaRPr lang="de-DE" dirty="0"/>
          </a:p>
        </p:txBody>
      </p:sp>
    </p:spTree>
    <p:extLst>
      <p:ext uri="{BB962C8B-B14F-4D97-AF65-F5344CB8AC3E}">
        <p14:creationId xmlns:p14="http://schemas.microsoft.com/office/powerpoint/2010/main" val="1922267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lie Allgemein">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0905A65-1EC8-004E-91EA-63C2C6F3E671}"/>
              </a:ext>
            </a:extLst>
          </p:cNvPr>
          <p:cNvSpPr>
            <a:spLocks noGrp="1"/>
          </p:cNvSpPr>
          <p:nvPr>
            <p:ph type="body" sz="quarter" idx="10" hasCustomPrompt="1"/>
          </p:nvPr>
        </p:nvSpPr>
        <p:spPr>
          <a:xfrm>
            <a:off x="797168" y="420688"/>
            <a:ext cx="5818374" cy="6016624"/>
          </a:xfrm>
        </p:spPr>
        <p:txBody>
          <a:bodyPr anchor="ctr">
            <a:normAutofit/>
          </a:bodyPr>
          <a:lstStyle>
            <a:lvl1pPr marL="0" indent="0" algn="l">
              <a:buNone/>
              <a:defRPr sz="4800" b="1"/>
            </a:lvl1pPr>
          </a:lstStyle>
          <a:p>
            <a:pPr lvl="0"/>
            <a:r>
              <a:rPr lang="de-DE" dirty="0"/>
              <a:t>Text hinzufügen</a:t>
            </a:r>
          </a:p>
        </p:txBody>
      </p:sp>
      <p:pic>
        <p:nvPicPr>
          <p:cNvPr id="11" name="Grafik 10">
            <a:extLst>
              <a:ext uri="{FF2B5EF4-FFF2-40B4-BE49-F238E27FC236}">
                <a16:creationId xmlns:a16="http://schemas.microsoft.com/office/drawing/2014/main" id="{E2BB4A89-FDC5-D94E-B1EA-32BC0C1418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15542" y="2127252"/>
            <a:ext cx="4002324" cy="2630099"/>
          </a:xfrm>
          <a:prstGeom prst="rect">
            <a:avLst/>
          </a:prstGeom>
        </p:spPr>
      </p:pic>
    </p:spTree>
    <p:extLst>
      <p:ext uri="{BB962C8B-B14F-4D97-AF65-F5344CB8AC3E}">
        <p14:creationId xmlns:p14="http://schemas.microsoft.com/office/powerpoint/2010/main" val="4030465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lie Gesundheit">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0905A65-1EC8-004E-91EA-63C2C6F3E671}"/>
              </a:ext>
            </a:extLst>
          </p:cNvPr>
          <p:cNvSpPr>
            <a:spLocks noGrp="1"/>
          </p:cNvSpPr>
          <p:nvPr>
            <p:ph type="body" sz="quarter" idx="10" hasCustomPrompt="1"/>
          </p:nvPr>
        </p:nvSpPr>
        <p:spPr>
          <a:xfrm>
            <a:off x="797167" y="420688"/>
            <a:ext cx="6113083" cy="6016624"/>
          </a:xfrm>
        </p:spPr>
        <p:txBody>
          <a:bodyPr anchor="ctr">
            <a:normAutofit/>
          </a:bodyPr>
          <a:lstStyle>
            <a:lvl1pPr marL="0" indent="0" algn="l">
              <a:buNone/>
              <a:defRPr sz="4800" b="1"/>
            </a:lvl1pPr>
          </a:lstStyle>
          <a:p>
            <a:pPr lvl="0"/>
            <a:r>
              <a:rPr lang="de-DE" dirty="0"/>
              <a:t>Text hinzufügen</a:t>
            </a:r>
          </a:p>
        </p:txBody>
      </p:sp>
      <p:pic>
        <p:nvPicPr>
          <p:cNvPr id="3" name="Grafik 2" descr="Ein Bild, das Vektorgrafiken enthält.&#10;&#10;Automatisch generierte Beschreibung">
            <a:extLst>
              <a:ext uri="{FF2B5EF4-FFF2-40B4-BE49-F238E27FC236}">
                <a16:creationId xmlns:a16="http://schemas.microsoft.com/office/drawing/2014/main" id="{B2ADF5A3-EB64-9341-A613-EBD46EC834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08340" y="1676400"/>
            <a:ext cx="3505200" cy="3505200"/>
          </a:xfrm>
          <a:prstGeom prst="rect">
            <a:avLst/>
          </a:prstGeom>
        </p:spPr>
      </p:pic>
    </p:spTree>
    <p:extLst>
      <p:ext uri="{BB962C8B-B14F-4D97-AF65-F5344CB8AC3E}">
        <p14:creationId xmlns:p14="http://schemas.microsoft.com/office/powerpoint/2010/main" val="3699876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lie Sicherheit">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0905A65-1EC8-004E-91EA-63C2C6F3E671}"/>
              </a:ext>
            </a:extLst>
          </p:cNvPr>
          <p:cNvSpPr>
            <a:spLocks noGrp="1"/>
          </p:cNvSpPr>
          <p:nvPr>
            <p:ph type="body" sz="quarter" idx="10" hasCustomPrompt="1"/>
          </p:nvPr>
        </p:nvSpPr>
        <p:spPr>
          <a:xfrm>
            <a:off x="797168" y="420688"/>
            <a:ext cx="5818374" cy="6016624"/>
          </a:xfrm>
        </p:spPr>
        <p:txBody>
          <a:bodyPr anchor="ctr">
            <a:normAutofit/>
          </a:bodyPr>
          <a:lstStyle>
            <a:lvl1pPr marL="0" indent="0" algn="l">
              <a:buNone/>
              <a:defRPr sz="4800" b="1"/>
            </a:lvl1pPr>
          </a:lstStyle>
          <a:p>
            <a:pPr lvl="0"/>
            <a:r>
              <a:rPr lang="de-DE" dirty="0"/>
              <a:t>Text hinzufügen</a:t>
            </a:r>
          </a:p>
        </p:txBody>
      </p:sp>
      <p:pic>
        <p:nvPicPr>
          <p:cNvPr id="3" name="Grafik 2">
            <a:extLst>
              <a:ext uri="{FF2B5EF4-FFF2-40B4-BE49-F238E27FC236}">
                <a16:creationId xmlns:a16="http://schemas.microsoft.com/office/drawing/2014/main" id="{44A24217-6339-8642-82E0-EAAB52A157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93920" y="1581150"/>
            <a:ext cx="4095750" cy="3695700"/>
          </a:xfrm>
          <a:prstGeom prst="rect">
            <a:avLst/>
          </a:prstGeom>
        </p:spPr>
      </p:pic>
    </p:spTree>
    <p:extLst>
      <p:ext uri="{BB962C8B-B14F-4D97-AF65-F5344CB8AC3E}">
        <p14:creationId xmlns:p14="http://schemas.microsoft.com/office/powerpoint/2010/main" val="126594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lussfolie">
    <p:bg>
      <p:bgPr>
        <a:solidFill>
          <a:srgbClr val="DEF1E4"/>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D5BE8969-20DC-A249-BCA2-588C8A3A36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Textplatzhalter 9">
            <a:extLst>
              <a:ext uri="{FF2B5EF4-FFF2-40B4-BE49-F238E27FC236}">
                <a16:creationId xmlns:a16="http://schemas.microsoft.com/office/drawing/2014/main" id="{C8D845AC-78D8-6047-98A2-0680EDF665C7}"/>
              </a:ext>
            </a:extLst>
          </p:cNvPr>
          <p:cNvSpPr>
            <a:spLocks noGrp="1"/>
          </p:cNvSpPr>
          <p:nvPr>
            <p:ph type="body" sz="quarter" idx="10" hasCustomPrompt="1"/>
          </p:nvPr>
        </p:nvSpPr>
        <p:spPr>
          <a:xfrm>
            <a:off x="850557" y="2171429"/>
            <a:ext cx="10490886" cy="2301392"/>
          </a:xfrm>
        </p:spPr>
        <p:txBody>
          <a:bodyPr anchor="ctr">
            <a:normAutofit/>
          </a:bodyPr>
          <a:lstStyle>
            <a:lvl1pPr marL="0" indent="0" algn="ctr">
              <a:buNone/>
              <a:defRPr sz="4800" b="1">
                <a:solidFill>
                  <a:srgbClr val="5CB77A"/>
                </a:solidFill>
              </a:defRPr>
            </a:lvl1pPr>
          </a:lstStyle>
          <a:p>
            <a:pPr lvl="0"/>
            <a:r>
              <a:rPr lang="de-DE" dirty="0"/>
              <a:t>Danksagung einfügen</a:t>
            </a:r>
          </a:p>
        </p:txBody>
      </p:sp>
    </p:spTree>
    <p:extLst>
      <p:ext uri="{BB962C8B-B14F-4D97-AF65-F5344CB8AC3E}">
        <p14:creationId xmlns:p14="http://schemas.microsoft.com/office/powerpoint/2010/main" val="1342553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Folie">
    <p:bg>
      <p:bgPr>
        <a:solidFill>
          <a:srgbClr val="5CB77A"/>
        </a:solidFill>
        <a:effectLst/>
      </p:bgPr>
    </p:bg>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F7650156-8FEB-D448-945B-40302E703C5B}"/>
              </a:ext>
            </a:extLst>
          </p:cNvPr>
          <p:cNvSpPr>
            <a:spLocks noGrp="1"/>
          </p:cNvSpPr>
          <p:nvPr>
            <p:ph type="body" sz="quarter" idx="10"/>
          </p:nvPr>
        </p:nvSpPr>
        <p:spPr>
          <a:xfrm>
            <a:off x="766763" y="617838"/>
            <a:ext cx="10699750" cy="5684537"/>
          </a:xfrm>
        </p:spPr>
        <p:txBody>
          <a:bodyPr anchor="ctr">
            <a:normAutofit/>
          </a:bodyPr>
          <a:lstStyle>
            <a:lvl1pPr marL="0" indent="0" algn="ctr">
              <a:buNone/>
              <a:defRPr sz="4800" b="1">
                <a:solidFill>
                  <a:schemeClr val="bg1"/>
                </a:solidFill>
                <a:latin typeface="Arial" panose="020B0604020202020204" pitchFamily="34" charset="0"/>
                <a:cs typeface="Arial" panose="020B0604020202020204" pitchFamily="34" charset="0"/>
              </a:defRPr>
            </a:lvl1pPr>
          </a:lstStyle>
          <a:p>
            <a:pPr lvl="0"/>
            <a:r>
              <a:rPr lang="de-DE"/>
              <a:t>Mastertextformat bearbeiten</a:t>
            </a:r>
          </a:p>
        </p:txBody>
      </p:sp>
    </p:spTree>
    <p:extLst>
      <p:ext uri="{BB962C8B-B14F-4D97-AF65-F5344CB8AC3E}">
        <p14:creationId xmlns:p14="http://schemas.microsoft.com/office/powerpoint/2010/main" val="23846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folie Weiß">
    <p:bg>
      <p:bgPr>
        <a:solidFill>
          <a:schemeClr val="bg1"/>
        </a:solidFill>
        <a:effectLst/>
      </p:bgPr>
    </p:bg>
    <p:spTree>
      <p:nvGrpSpPr>
        <p:cNvPr id="1" name=""/>
        <p:cNvGrpSpPr/>
        <p:nvPr/>
      </p:nvGrpSpPr>
      <p:grpSpPr>
        <a:xfrm>
          <a:off x="0" y="0"/>
          <a:ext cx="0" cy="0"/>
          <a:chOff x="0" y="0"/>
          <a:chExt cx="0" cy="0"/>
        </a:xfrm>
      </p:grpSpPr>
      <p:sp>
        <p:nvSpPr>
          <p:cNvPr id="7" name="Textplatzhalter 10">
            <a:extLst>
              <a:ext uri="{FF2B5EF4-FFF2-40B4-BE49-F238E27FC236}">
                <a16:creationId xmlns:a16="http://schemas.microsoft.com/office/drawing/2014/main" id="{A940B7DA-7A07-E343-ACE1-D23B1B8002F5}"/>
              </a:ext>
            </a:extLst>
          </p:cNvPr>
          <p:cNvSpPr>
            <a:spLocks noGrp="1"/>
          </p:cNvSpPr>
          <p:nvPr>
            <p:ph type="body" sz="quarter" idx="10" hasCustomPrompt="1"/>
          </p:nvPr>
        </p:nvSpPr>
        <p:spPr>
          <a:xfrm>
            <a:off x="2018270" y="4220308"/>
            <a:ext cx="8155459" cy="2164016"/>
          </a:xfrm>
        </p:spPr>
        <p:txBody>
          <a:bodyPr anchor="b">
            <a:normAutofit/>
          </a:bodyPr>
          <a:lstStyle>
            <a:lvl1pPr marL="0" indent="0" algn="ctr">
              <a:lnSpc>
                <a:spcPts val="2000"/>
              </a:lnSpc>
              <a:buNone/>
              <a:defRPr sz="2400">
                <a:latin typeface="Arial" panose="020B0604020202020204" pitchFamily="34" charset="0"/>
                <a:cs typeface="Arial" panose="020B0604020202020204" pitchFamily="34" charset="0"/>
              </a:defRPr>
            </a:lvl1pPr>
          </a:lstStyle>
          <a:p>
            <a:pPr lvl="0"/>
            <a:r>
              <a:rPr lang="de-DE" dirty="0"/>
              <a:t>Titel hinzufügen</a:t>
            </a:r>
          </a:p>
        </p:txBody>
      </p:sp>
      <p:pic>
        <p:nvPicPr>
          <p:cNvPr id="6" name="Grafik 5">
            <a:extLst>
              <a:ext uri="{FF2B5EF4-FFF2-40B4-BE49-F238E27FC236}">
                <a16:creationId xmlns:a16="http://schemas.microsoft.com/office/drawing/2014/main" id="{F069DA7D-76F4-C742-80DC-ACDB5EC49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441450"/>
            <a:ext cx="12192000" cy="5416550"/>
          </a:xfrm>
          <a:prstGeom prst="rect">
            <a:avLst/>
          </a:prstGeom>
        </p:spPr>
      </p:pic>
    </p:spTree>
    <p:extLst>
      <p:ext uri="{BB962C8B-B14F-4D97-AF65-F5344CB8AC3E}">
        <p14:creationId xmlns:p14="http://schemas.microsoft.com/office/powerpoint/2010/main" val="230524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FP Textfolie">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solidFill>
                  <a:srgbClr val="5CB77A"/>
                </a:solidFill>
              </a:defRPr>
            </a:lvl1pPr>
          </a:lstStyle>
          <a:p>
            <a:endParaRPr lang="de-DE" sz="4000" dirty="0">
              <a:solidFill>
                <a:srgbClr val="5CB77A"/>
              </a:solidFill>
              <a:ea typeface="+mn-ea"/>
            </a:endParaRPr>
          </a:p>
        </p:txBody>
      </p:sp>
      <p:sp>
        <p:nvSpPr>
          <p:cNvPr id="7" name="Textplatzhalter 4"/>
          <p:cNvSpPr>
            <a:spLocks noGrp="1"/>
          </p:cNvSpPr>
          <p:nvPr>
            <p:ph type="body" sz="quarter" idx="13"/>
          </p:nvPr>
        </p:nvSpPr>
        <p:spPr>
          <a:xfrm>
            <a:off x="609712" y="1580606"/>
            <a:ext cx="10515599" cy="4362994"/>
          </a:xfrm>
        </p:spPr>
        <p:txBody>
          <a:bodyPr>
            <a:normAutofit fontScale="92500" lnSpcReduction="20000"/>
          </a:bodyPr>
          <a:lstStyle>
            <a:lvl2pPr>
              <a:defRPr/>
            </a:lvl2pPr>
          </a:lstStyle>
          <a:p>
            <a:pPr lvl="0" eaLnBrk="0" hangingPunct="0">
              <a:lnSpc>
                <a:spcPct val="120000"/>
              </a:lnSpc>
              <a:spcBef>
                <a:spcPct val="0"/>
              </a:spcBef>
            </a:pPr>
            <a:endParaRPr lang="de-DE" dirty="0"/>
          </a:p>
        </p:txBody>
      </p:sp>
      <p:pic>
        <p:nvPicPr>
          <p:cNvPr id="10" name="Grafik 9">
            <a:extLst>
              <a:ext uri="{FF2B5EF4-FFF2-40B4-BE49-F238E27FC236}">
                <a16:creationId xmlns:a16="http://schemas.microsoft.com/office/drawing/2014/main" id="{44A24217-6339-8642-82E0-EAAB52A157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spTree>
    <p:extLst>
      <p:ext uri="{BB962C8B-B14F-4D97-AF65-F5344CB8AC3E}">
        <p14:creationId xmlns:p14="http://schemas.microsoft.com/office/powerpoint/2010/main" val="342461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FP Textfolie">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solidFill>
                  <a:srgbClr val="5CB77A"/>
                </a:solidFill>
              </a:defRPr>
            </a:lvl1pPr>
          </a:lstStyle>
          <a:p>
            <a:endParaRPr lang="de-DE" sz="4000" dirty="0">
              <a:solidFill>
                <a:srgbClr val="5CB77A"/>
              </a:solidFill>
              <a:ea typeface="+mn-ea"/>
            </a:endParaRPr>
          </a:p>
        </p:txBody>
      </p:sp>
      <p:sp>
        <p:nvSpPr>
          <p:cNvPr id="10" name="Textplatzhalter 2"/>
          <p:cNvSpPr>
            <a:spLocks noGrp="1"/>
          </p:cNvSpPr>
          <p:nvPr>
            <p:ph type="body" idx="1"/>
          </p:nvPr>
        </p:nvSpPr>
        <p:spPr>
          <a:xfrm>
            <a:off x="609711" y="1580606"/>
            <a:ext cx="5156200" cy="823912"/>
          </a:xfrm>
          <a:prstGeom prst="rect">
            <a:avLst/>
          </a:prstGeom>
        </p:spPr>
        <p:txBody>
          <a:bodyPr anchor="b"/>
          <a:lstStyle>
            <a:lvl1pPr marL="0" indent="0">
              <a:buNone/>
              <a:defRPr sz="2400" b="1">
                <a:solidFill>
                  <a:srgbClr val="5CB77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Formatvorlagen des Textmasters bearbeiten</a:t>
            </a:r>
          </a:p>
        </p:txBody>
      </p:sp>
      <p:sp>
        <p:nvSpPr>
          <p:cNvPr id="11" name="Inhaltsplatzhalter 3"/>
          <p:cNvSpPr>
            <a:spLocks noGrp="1"/>
          </p:cNvSpPr>
          <p:nvPr>
            <p:ph sz="half" idx="2"/>
          </p:nvPr>
        </p:nvSpPr>
        <p:spPr>
          <a:xfrm>
            <a:off x="609711" y="2404518"/>
            <a:ext cx="5156200" cy="3563574"/>
          </a:xfrm>
          <a:prstGeom prst="rect">
            <a:avLst/>
          </a:prstGeom>
        </p:spPr>
        <p:txBody>
          <a:bodyPr/>
          <a:lstStyle>
            <a:lvl1pPr>
              <a:defRPr sz="2400">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Textplatzhalter 2"/>
          <p:cNvSpPr>
            <a:spLocks noGrp="1"/>
          </p:cNvSpPr>
          <p:nvPr>
            <p:ph type="body" idx="15"/>
          </p:nvPr>
        </p:nvSpPr>
        <p:spPr>
          <a:xfrm>
            <a:off x="5943711" y="1580606"/>
            <a:ext cx="5181600" cy="823912"/>
          </a:xfrm>
          <a:prstGeom prst="rect">
            <a:avLst/>
          </a:prstGeom>
        </p:spPr>
        <p:txBody>
          <a:bodyPr anchor="b"/>
          <a:lstStyle>
            <a:lvl1pPr marL="0" indent="0">
              <a:buNone/>
              <a:defRPr sz="2400" b="1">
                <a:solidFill>
                  <a:srgbClr val="5CB77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Formatvorlagen des Textmasters bearbeiten</a:t>
            </a:r>
          </a:p>
        </p:txBody>
      </p:sp>
      <p:sp>
        <p:nvSpPr>
          <p:cNvPr id="13" name="Inhaltsplatzhalter 3"/>
          <p:cNvSpPr>
            <a:spLocks noGrp="1"/>
          </p:cNvSpPr>
          <p:nvPr>
            <p:ph sz="half" idx="16"/>
          </p:nvPr>
        </p:nvSpPr>
        <p:spPr>
          <a:xfrm>
            <a:off x="5943711" y="2404518"/>
            <a:ext cx="5181600" cy="3563574"/>
          </a:xfrm>
          <a:prstGeom prst="rect">
            <a:avLst/>
          </a:prstGeom>
        </p:spPr>
        <p:txBody>
          <a:bodyPr/>
          <a:lstStyle>
            <a:lvl1pPr>
              <a:defRPr sz="2400">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13">
            <a:extLst>
              <a:ext uri="{FF2B5EF4-FFF2-40B4-BE49-F238E27FC236}">
                <a16:creationId xmlns:a16="http://schemas.microsoft.com/office/drawing/2014/main" id="{44A24217-6339-8642-82E0-EAAB52A157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spTree>
    <p:extLst>
      <p:ext uri="{BB962C8B-B14F-4D97-AF65-F5344CB8AC3E}">
        <p14:creationId xmlns:p14="http://schemas.microsoft.com/office/powerpoint/2010/main" val="83347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GFP Textfolie">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solidFill>
                  <a:srgbClr val="5CB77A"/>
                </a:solidFill>
              </a:defRPr>
            </a:lvl1pPr>
          </a:lstStyle>
          <a:p>
            <a:endParaRPr lang="de-DE" sz="4000" dirty="0">
              <a:solidFill>
                <a:srgbClr val="5CB77A"/>
              </a:solidFill>
              <a:ea typeface="+mn-ea"/>
            </a:endParaRPr>
          </a:p>
        </p:txBody>
      </p:sp>
      <p:sp>
        <p:nvSpPr>
          <p:cNvPr id="10" name="Inhaltsplatzhalter 3"/>
          <p:cNvSpPr>
            <a:spLocks noGrp="1"/>
          </p:cNvSpPr>
          <p:nvPr>
            <p:ph sz="half" idx="2"/>
          </p:nvPr>
        </p:nvSpPr>
        <p:spPr>
          <a:xfrm>
            <a:off x="711200" y="1580606"/>
            <a:ext cx="5321300" cy="4062324"/>
          </a:xfrm>
          <a:prstGeom prst="rect">
            <a:avLst/>
          </a:prstGeom>
        </p:spPr>
        <p:txBody>
          <a:bodyPr/>
          <a:lstStyle>
            <a:lvl1pPr>
              <a:defRPr>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Inhaltsplatzhalter 3"/>
          <p:cNvSpPr>
            <a:spLocks noGrp="1"/>
          </p:cNvSpPr>
          <p:nvPr>
            <p:ph sz="half" idx="16"/>
          </p:nvPr>
        </p:nvSpPr>
        <p:spPr>
          <a:xfrm>
            <a:off x="6223000" y="1580606"/>
            <a:ext cx="5397500" cy="4062324"/>
          </a:xfrm>
          <a:prstGeom prst="rect">
            <a:avLst/>
          </a:prstGeom>
        </p:spPr>
        <p:txBody>
          <a:bodyPr/>
          <a:lstStyle>
            <a:lvl1pPr>
              <a:defRPr>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7" name="Grafik 6">
            <a:extLst>
              <a:ext uri="{FF2B5EF4-FFF2-40B4-BE49-F238E27FC236}">
                <a16:creationId xmlns:a16="http://schemas.microsoft.com/office/drawing/2014/main" id="{44A24217-6339-8642-82E0-EAAB52A157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spTree>
    <p:extLst>
      <p:ext uri="{BB962C8B-B14F-4D97-AF65-F5344CB8AC3E}">
        <p14:creationId xmlns:p14="http://schemas.microsoft.com/office/powerpoint/2010/main" val="467926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B Text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44A24217-6339-8642-82E0-EAAB52A157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lvl1pPr>
          </a:lstStyle>
          <a:p>
            <a:endParaRPr lang="de-DE" sz="4000" dirty="0">
              <a:solidFill>
                <a:srgbClr val="5CB77A"/>
              </a:solidFill>
              <a:ea typeface="+mn-ea"/>
            </a:endParaRPr>
          </a:p>
        </p:txBody>
      </p:sp>
      <p:sp>
        <p:nvSpPr>
          <p:cNvPr id="7" name="Textplatzhalter 4"/>
          <p:cNvSpPr>
            <a:spLocks noGrp="1"/>
          </p:cNvSpPr>
          <p:nvPr>
            <p:ph type="body" sz="quarter" idx="13"/>
          </p:nvPr>
        </p:nvSpPr>
        <p:spPr>
          <a:xfrm>
            <a:off x="609712" y="1580606"/>
            <a:ext cx="10515599" cy="4362994"/>
          </a:xfrm>
        </p:spPr>
        <p:txBody>
          <a:bodyPr>
            <a:normAutofit fontScale="92500" lnSpcReduction="20000"/>
          </a:bodyPr>
          <a:lstStyle>
            <a:lvl1pPr marL="0" indent="0">
              <a:buNone/>
              <a:defRPr/>
            </a:lvl1pPr>
            <a:lvl2pPr>
              <a:defRPr/>
            </a:lvl2pPr>
          </a:lstStyle>
          <a:p>
            <a:pPr lvl="0" eaLnBrk="0" hangingPunct="0">
              <a:lnSpc>
                <a:spcPct val="120000"/>
              </a:lnSpc>
              <a:spcBef>
                <a:spcPct val="0"/>
              </a:spcBef>
            </a:pPr>
            <a:endParaRPr lang="de-DE" dirty="0"/>
          </a:p>
        </p:txBody>
      </p:sp>
    </p:spTree>
    <p:extLst>
      <p:ext uri="{BB962C8B-B14F-4D97-AF65-F5344CB8AC3E}">
        <p14:creationId xmlns:p14="http://schemas.microsoft.com/office/powerpoint/2010/main" val="1591903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iB Text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44A24217-6339-8642-82E0-EAAB52A157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lvl1pPr>
          </a:lstStyle>
          <a:p>
            <a:endParaRPr lang="de-DE" sz="4000" dirty="0">
              <a:solidFill>
                <a:srgbClr val="5CB77A"/>
              </a:solidFill>
              <a:ea typeface="+mn-ea"/>
            </a:endParaRPr>
          </a:p>
        </p:txBody>
      </p:sp>
      <p:sp>
        <p:nvSpPr>
          <p:cNvPr id="8" name="Textplatzhalter 2"/>
          <p:cNvSpPr>
            <a:spLocks noGrp="1"/>
          </p:cNvSpPr>
          <p:nvPr>
            <p:ph type="body" idx="1"/>
          </p:nvPr>
        </p:nvSpPr>
        <p:spPr>
          <a:xfrm>
            <a:off x="609711" y="1580606"/>
            <a:ext cx="5156200" cy="823912"/>
          </a:xfrm>
          <a:prstGeom prst="rect">
            <a:avLst/>
          </a:prstGeom>
        </p:spPr>
        <p:txBody>
          <a:bodyPr anchor="b"/>
          <a:lstStyle>
            <a:lvl1pPr marL="0" indent="0">
              <a:buNone/>
              <a:defRPr sz="2400" b="1">
                <a:solidFill>
                  <a:srgbClr val="5CB77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Formatvorlagen des Textmasters bearbeiten</a:t>
            </a:r>
          </a:p>
        </p:txBody>
      </p:sp>
      <p:sp>
        <p:nvSpPr>
          <p:cNvPr id="11" name="Inhaltsplatzhalter 3"/>
          <p:cNvSpPr>
            <a:spLocks noGrp="1"/>
          </p:cNvSpPr>
          <p:nvPr>
            <p:ph sz="half" idx="2"/>
          </p:nvPr>
        </p:nvSpPr>
        <p:spPr>
          <a:xfrm>
            <a:off x="609711" y="2404518"/>
            <a:ext cx="5156200" cy="3399382"/>
          </a:xfrm>
          <a:prstGeom prst="rect">
            <a:avLst/>
          </a:prstGeom>
        </p:spPr>
        <p:txBody>
          <a:bodyPr/>
          <a:lstStyle>
            <a:lvl1pPr>
              <a:defRPr sz="2400">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Textplatzhalter 2"/>
          <p:cNvSpPr>
            <a:spLocks noGrp="1"/>
          </p:cNvSpPr>
          <p:nvPr>
            <p:ph type="body" idx="15"/>
          </p:nvPr>
        </p:nvSpPr>
        <p:spPr>
          <a:xfrm>
            <a:off x="5943711" y="1580606"/>
            <a:ext cx="5181600" cy="823912"/>
          </a:xfrm>
          <a:prstGeom prst="rect">
            <a:avLst/>
          </a:prstGeom>
        </p:spPr>
        <p:txBody>
          <a:bodyPr anchor="b"/>
          <a:lstStyle>
            <a:lvl1pPr marL="0" indent="0">
              <a:buNone/>
              <a:defRPr sz="2400" b="1">
                <a:solidFill>
                  <a:srgbClr val="5CB77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Formatvorlagen des Textmasters bearbeiten</a:t>
            </a:r>
          </a:p>
        </p:txBody>
      </p:sp>
      <p:sp>
        <p:nvSpPr>
          <p:cNvPr id="13" name="Inhaltsplatzhalter 3"/>
          <p:cNvSpPr>
            <a:spLocks noGrp="1"/>
          </p:cNvSpPr>
          <p:nvPr>
            <p:ph sz="half" idx="16"/>
          </p:nvPr>
        </p:nvSpPr>
        <p:spPr>
          <a:xfrm>
            <a:off x="5943711" y="2404518"/>
            <a:ext cx="5181600" cy="3399382"/>
          </a:xfrm>
          <a:prstGeom prst="rect">
            <a:avLst/>
          </a:prstGeom>
        </p:spPr>
        <p:txBody>
          <a:bodyPr/>
          <a:lstStyle>
            <a:lvl1pPr>
              <a:defRPr sz="2400">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61658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B Text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44A24217-6339-8642-82E0-EAAB52A157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855" y="273564"/>
            <a:ext cx="647714" cy="584449"/>
          </a:xfrm>
          <a:prstGeom prst="rect">
            <a:avLst/>
          </a:prstGeom>
        </p:spPr>
      </p:pic>
      <p:pic>
        <p:nvPicPr>
          <p:cNvPr id="9" name="Grafik 8">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 y="5968092"/>
            <a:ext cx="12191999" cy="889907"/>
          </a:xfrm>
          <a:prstGeom prst="rect">
            <a:avLst/>
          </a:prstGeom>
        </p:spPr>
      </p:pic>
      <p:sp>
        <p:nvSpPr>
          <p:cNvPr id="6" name="Titel 1"/>
          <p:cNvSpPr>
            <a:spLocks noGrp="1"/>
          </p:cNvSpPr>
          <p:nvPr>
            <p:ph type="title"/>
          </p:nvPr>
        </p:nvSpPr>
        <p:spPr>
          <a:xfrm>
            <a:off x="1183821" y="273565"/>
            <a:ext cx="10650096" cy="657930"/>
          </a:xfrm>
        </p:spPr>
        <p:txBody>
          <a:bodyPr>
            <a:normAutofit/>
          </a:bodyPr>
          <a:lstStyle>
            <a:lvl1pPr>
              <a:defRPr b="1"/>
            </a:lvl1pPr>
          </a:lstStyle>
          <a:p>
            <a:endParaRPr lang="de-DE" sz="4000" dirty="0">
              <a:solidFill>
                <a:srgbClr val="5CB77A"/>
              </a:solidFill>
              <a:ea typeface="+mn-ea"/>
            </a:endParaRPr>
          </a:p>
        </p:txBody>
      </p:sp>
      <p:sp>
        <p:nvSpPr>
          <p:cNvPr id="8" name="Inhaltsplatzhalter 3"/>
          <p:cNvSpPr>
            <a:spLocks noGrp="1"/>
          </p:cNvSpPr>
          <p:nvPr>
            <p:ph sz="half" idx="2"/>
          </p:nvPr>
        </p:nvSpPr>
        <p:spPr>
          <a:xfrm>
            <a:off x="711200" y="1580606"/>
            <a:ext cx="5321300" cy="4062324"/>
          </a:xfrm>
          <a:prstGeom prst="rect">
            <a:avLst/>
          </a:prstGeom>
        </p:spPr>
        <p:txBody>
          <a:bodyPr/>
          <a:lstStyle>
            <a:lvl1pPr>
              <a:defRPr>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Inhaltsplatzhalter 3"/>
          <p:cNvSpPr>
            <a:spLocks noGrp="1"/>
          </p:cNvSpPr>
          <p:nvPr>
            <p:ph sz="half" idx="16"/>
          </p:nvPr>
        </p:nvSpPr>
        <p:spPr>
          <a:xfrm>
            <a:off x="6223000" y="1580606"/>
            <a:ext cx="5397500" cy="4062324"/>
          </a:xfrm>
          <a:prstGeom prst="rect">
            <a:avLst/>
          </a:prstGeom>
        </p:spPr>
        <p:txBody>
          <a:bodyPr/>
          <a:lstStyle>
            <a:lvl1pPr>
              <a:defRPr>
                <a:solidFill>
                  <a:srgbClr val="565650"/>
                </a:solidFill>
              </a:defRPr>
            </a:lvl1pPr>
            <a:lvl2pPr>
              <a:defRPr>
                <a:solidFill>
                  <a:srgbClr val="565650"/>
                </a:solidFill>
              </a:defRPr>
            </a:lvl2pPr>
            <a:lvl3pPr>
              <a:defRPr>
                <a:solidFill>
                  <a:srgbClr val="565650"/>
                </a:solidFill>
              </a:defRPr>
            </a:lvl3pPr>
            <a:lvl4pPr>
              <a:defRPr>
                <a:solidFill>
                  <a:srgbClr val="565650"/>
                </a:solidFill>
              </a:defRPr>
            </a:lvl4pPr>
            <a:lvl5pPr>
              <a:defRPr>
                <a:solidFill>
                  <a:srgbClr val="565650"/>
                </a:solidFill>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4035054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1275CA92-1020-B449-8E45-8D9448FB96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6074228"/>
            <a:ext cx="12191999" cy="783771"/>
          </a:xfrm>
          <a:prstGeom prst="rect">
            <a:avLst/>
          </a:prstGeom>
        </p:spPr>
      </p:pic>
      <p:sp>
        <p:nvSpPr>
          <p:cNvPr id="2" name="Titel 1">
            <a:extLst>
              <a:ext uri="{FF2B5EF4-FFF2-40B4-BE49-F238E27FC236}">
                <a16:creationId xmlns:a16="http://schemas.microsoft.com/office/drawing/2014/main" id="{0136C54D-D879-8F42-B4FB-24249138D5E4}"/>
              </a:ext>
            </a:extLst>
          </p:cNvPr>
          <p:cNvSpPr>
            <a:spLocks noGrp="1"/>
          </p:cNvSpPr>
          <p:nvPr>
            <p:ph type="title" hasCustomPrompt="1"/>
          </p:nvPr>
        </p:nvSpPr>
        <p:spPr>
          <a:xfrm>
            <a:off x="838200" y="547687"/>
            <a:ext cx="10515600" cy="1328005"/>
          </a:xfrm>
        </p:spPr>
        <p:txBody>
          <a:bodyPr anchor="b">
            <a:normAutofit/>
          </a:bodyPr>
          <a:lstStyle>
            <a:lvl1pPr>
              <a:defRPr sz="4000" b="1">
                <a:solidFill>
                  <a:srgbClr val="5CB77A"/>
                </a:solidFill>
              </a:defRPr>
            </a:lvl1pPr>
          </a:lstStyle>
          <a:p>
            <a:r>
              <a:rPr lang="de-DE" dirty="0"/>
              <a:t>Titel hinzufügen</a:t>
            </a:r>
          </a:p>
        </p:txBody>
      </p:sp>
      <p:sp>
        <p:nvSpPr>
          <p:cNvPr id="7" name="Textplatzhalter 6">
            <a:extLst>
              <a:ext uri="{FF2B5EF4-FFF2-40B4-BE49-F238E27FC236}">
                <a16:creationId xmlns:a16="http://schemas.microsoft.com/office/drawing/2014/main" id="{ECF14B61-DA94-F54A-8BB4-F5E3BD71BA37}"/>
              </a:ext>
            </a:extLst>
          </p:cNvPr>
          <p:cNvSpPr>
            <a:spLocks noGrp="1"/>
          </p:cNvSpPr>
          <p:nvPr>
            <p:ph type="body" sz="quarter" idx="13"/>
          </p:nvPr>
        </p:nvSpPr>
        <p:spPr>
          <a:xfrm>
            <a:off x="838200" y="2286000"/>
            <a:ext cx="10515599" cy="3787629"/>
          </a:xfrm>
        </p:spPr>
        <p:txBody>
          <a:bodyPr anchor="t">
            <a:normAutofit/>
          </a:bodyPr>
          <a:lstStyle>
            <a:lvl1pPr marL="0" indent="0">
              <a:buNone/>
              <a:defRPr sz="2400"/>
            </a:lvl1pPr>
          </a:lstStyle>
          <a:p>
            <a:pPr lvl="0"/>
            <a:r>
              <a:rPr lang="de-DE" dirty="0"/>
              <a:t>Mastertextformat bearbeiten</a:t>
            </a:r>
          </a:p>
        </p:txBody>
      </p:sp>
    </p:spTree>
    <p:extLst>
      <p:ext uri="{BB962C8B-B14F-4D97-AF65-F5344CB8AC3E}">
        <p14:creationId xmlns:p14="http://schemas.microsoft.com/office/powerpoint/2010/main" val="385810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B26A4CF-5E66-5F4F-8625-06ACDDA9F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4C55B69D-933E-264E-9975-E4B837D55A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6D90D209-0E8D-9C4C-9F3B-97950D8E3794}"/>
              </a:ext>
            </a:extLst>
          </p:cNvPr>
          <p:cNvSpPr>
            <a:spLocks noGrp="1"/>
          </p:cNvSpPr>
          <p:nvPr>
            <p:ph type="dt" sz="half" idx="2"/>
          </p:nvPr>
        </p:nvSpPr>
        <p:spPr>
          <a:xfrm>
            <a:off x="306860" y="182562"/>
            <a:ext cx="2743200" cy="365125"/>
          </a:xfrm>
          <a:prstGeom prst="rect">
            <a:avLst/>
          </a:prstGeom>
        </p:spPr>
        <p:txBody>
          <a:bodyPr vert="horz" lIns="91440" tIns="45720" rIns="91440" bIns="45720" rtlCol="0" anchor="ctr"/>
          <a:lstStyle>
            <a:lvl1pPr algn="l">
              <a:defRPr sz="1200">
                <a:solidFill>
                  <a:srgbClr val="565650"/>
                </a:solidFill>
                <a:latin typeface="Arial" panose="020B0604020202020204" pitchFamily="34" charset="0"/>
                <a:cs typeface="Arial" panose="020B0604020202020204" pitchFamily="34" charset="0"/>
              </a:defRPr>
            </a:lvl1pPr>
          </a:lstStyle>
          <a:p>
            <a:fld id="{9D0B592D-A7B1-324B-B62F-963746A4087C}" type="datetime4">
              <a:rPr lang="de-AT" smtClean="0"/>
              <a:t>5. Dezember 2024</a:t>
            </a:fld>
            <a:endParaRPr lang="de-DE" dirty="0"/>
          </a:p>
        </p:txBody>
      </p:sp>
      <p:sp>
        <p:nvSpPr>
          <p:cNvPr id="5" name="Fußzeilenplatzhalter 4">
            <a:extLst>
              <a:ext uri="{FF2B5EF4-FFF2-40B4-BE49-F238E27FC236}">
                <a16:creationId xmlns:a16="http://schemas.microsoft.com/office/drawing/2014/main" id="{ED70B010-DAB2-044D-9B27-135CED6E2B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565650"/>
                </a:solidFill>
                <a:latin typeface="Arial" panose="020B0604020202020204" pitchFamily="34" charset="0"/>
                <a:cs typeface="Arial" panose="020B0604020202020204" pitchFamily="34" charset="0"/>
              </a:defRPr>
            </a:lvl1pPr>
          </a:lstStyle>
          <a:p>
            <a:endParaRPr lang="de-DE" dirty="0"/>
          </a:p>
        </p:txBody>
      </p:sp>
      <p:sp>
        <p:nvSpPr>
          <p:cNvPr id="6" name="Foliennummernplatzhalter 5">
            <a:extLst>
              <a:ext uri="{FF2B5EF4-FFF2-40B4-BE49-F238E27FC236}">
                <a16:creationId xmlns:a16="http://schemas.microsoft.com/office/drawing/2014/main" id="{08D95B3D-427C-3141-BF4A-D1C1CED635C5}"/>
              </a:ext>
            </a:extLst>
          </p:cNvPr>
          <p:cNvSpPr>
            <a:spLocks noGrp="1"/>
          </p:cNvSpPr>
          <p:nvPr>
            <p:ph type="sldNum" sz="quarter" idx="4"/>
          </p:nvPr>
        </p:nvSpPr>
        <p:spPr>
          <a:xfrm>
            <a:off x="9141940" y="182562"/>
            <a:ext cx="2743200" cy="365125"/>
          </a:xfrm>
          <a:prstGeom prst="rect">
            <a:avLst/>
          </a:prstGeom>
        </p:spPr>
        <p:txBody>
          <a:bodyPr vert="horz" lIns="91440" tIns="45720" rIns="91440" bIns="45720" rtlCol="0" anchor="ctr"/>
          <a:lstStyle>
            <a:lvl1pPr algn="r">
              <a:defRPr sz="1200">
                <a:solidFill>
                  <a:srgbClr val="565650"/>
                </a:solidFill>
                <a:latin typeface="Arial" panose="020B0604020202020204" pitchFamily="34" charset="0"/>
                <a:cs typeface="Arial" panose="020B0604020202020204" pitchFamily="34" charset="0"/>
              </a:defRPr>
            </a:lvl1pPr>
          </a:lstStyle>
          <a:p>
            <a:fld id="{0346AE62-E75F-EC49-A7A3-6D94D8A7A2CE}" type="slidenum">
              <a:rPr lang="de-DE" smtClean="0"/>
              <a:pPr/>
              <a:t>‹Nr.›</a:t>
            </a:fld>
            <a:endParaRPr lang="de-DE" dirty="0"/>
          </a:p>
        </p:txBody>
      </p:sp>
    </p:spTree>
    <p:extLst>
      <p:ext uri="{BB962C8B-B14F-4D97-AF65-F5344CB8AC3E}">
        <p14:creationId xmlns:p14="http://schemas.microsoft.com/office/powerpoint/2010/main" val="1112920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9" r:id="rId3"/>
    <p:sldLayoutId id="2147483684" r:id="rId4"/>
    <p:sldLayoutId id="2147483685" r:id="rId5"/>
    <p:sldLayoutId id="2147483680" r:id="rId6"/>
    <p:sldLayoutId id="2147483687" r:id="rId7"/>
    <p:sldLayoutId id="2147483686" r:id="rId8"/>
    <p:sldLayoutId id="2147483676" r:id="rId9"/>
    <p:sldLayoutId id="2147483681" r:id="rId10"/>
    <p:sldLayoutId id="2147483666" r:id="rId11"/>
    <p:sldLayoutId id="2147483667" r:id="rId12"/>
    <p:sldLayoutId id="2147483672" r:id="rId13"/>
    <p:sldLayoutId id="2147483677" r:id="rId14"/>
    <p:sldLayoutId id="2147483665" r:id="rId15"/>
  </p:sldLayoutIdLst>
  <p:hf hdr="0" ftr="0"/>
  <p:txStyles>
    <p:titleStyle>
      <a:lvl1pPr algn="l" defTabSz="914400" rtl="0" eaLnBrk="1" latinLnBrk="0" hangingPunct="1">
        <a:lnSpc>
          <a:spcPct val="90000"/>
        </a:lnSpc>
        <a:spcBef>
          <a:spcPct val="0"/>
        </a:spcBef>
        <a:buNone/>
        <a:defRPr sz="4000" b="1" kern="1200">
          <a:solidFill>
            <a:srgbClr val="5CB77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6565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6565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6565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hyperlink" Target="http://www.svs.at/gesundheitswochen" TargetMode="External"/><Relationship Id="rId2" Type="http://schemas.openxmlformats.org/officeDocument/2006/relationships/hyperlink" Target="http://www.svs.at/gesundheitshunderter" TargetMode="External"/><Relationship Id="rId1" Type="http://schemas.openxmlformats.org/officeDocument/2006/relationships/slideLayout" Target="../slideLayouts/slideLayout10.xml"/><Relationship Id="rId6" Type="http://schemas.openxmlformats.org/officeDocument/2006/relationships/hyperlink" Target="http://www.svs.at/selbstaendiggesund" TargetMode="External"/><Relationship Id="rId5" Type="http://schemas.openxmlformats.org/officeDocument/2006/relationships/hyperlink" Target="http://www.svs.at/camps" TargetMode="External"/><Relationship Id="rId4" Type="http://schemas.openxmlformats.org/officeDocument/2006/relationships/hyperlink" Target="http://www.svs.at/feriencam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962147" y="4700756"/>
            <a:ext cx="10722370" cy="708153"/>
          </a:xfrm>
        </p:spPr>
        <p:txBody>
          <a:bodyPr anchor="b">
            <a:noAutofit/>
          </a:bodyPr>
          <a:lstStyle/>
          <a:p>
            <a:pPr>
              <a:lnSpc>
                <a:spcPct val="100000"/>
              </a:lnSpc>
            </a:pPr>
            <a:r>
              <a:rPr lang="de-DE" sz="4000" b="1" dirty="0"/>
              <a:t>Erfolgsfaktor Gesundheit</a:t>
            </a:r>
          </a:p>
          <a:p>
            <a:pPr>
              <a:lnSpc>
                <a:spcPct val="100000"/>
              </a:lnSpc>
            </a:pPr>
            <a:r>
              <a:rPr lang="de-DE" sz="2000" b="1" dirty="0"/>
              <a:t>Wie Sie als </a:t>
            </a:r>
            <a:r>
              <a:rPr lang="de-DE" sz="2000" b="1" dirty="0" err="1"/>
              <a:t>Unternehmer:in</a:t>
            </a:r>
            <a:r>
              <a:rPr lang="de-DE" sz="2000" b="1" dirty="0"/>
              <a:t> Ihren Berufsalltag sicher und gesund gestalten.</a:t>
            </a:r>
            <a:endParaRPr lang="de-AT" sz="2000" b="1" dirty="0"/>
          </a:p>
        </p:txBody>
      </p:sp>
    </p:spTree>
    <p:extLst>
      <p:ext uri="{BB962C8B-B14F-4D97-AF65-F5344CB8AC3E}">
        <p14:creationId xmlns:p14="http://schemas.microsoft.com/office/powerpoint/2010/main" val="2586060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C1EF108-9C1B-3998-70F8-CB0131894604}"/>
              </a:ext>
            </a:extLst>
          </p:cNvPr>
          <p:cNvSpPr>
            <a:spLocks noGrp="1"/>
          </p:cNvSpPr>
          <p:nvPr>
            <p:ph type="body" sz="quarter" idx="10"/>
          </p:nvPr>
        </p:nvSpPr>
        <p:spPr/>
        <p:txBody>
          <a:bodyPr/>
          <a:lstStyle/>
          <a:p>
            <a:r>
              <a:rPr lang="de-DE" dirty="0"/>
              <a:t>Danke für Ihre Aufmerksamkeit</a:t>
            </a:r>
            <a:endParaRPr lang="de-AT" dirty="0"/>
          </a:p>
        </p:txBody>
      </p:sp>
    </p:spTree>
    <p:extLst>
      <p:ext uri="{BB962C8B-B14F-4D97-AF65-F5344CB8AC3E}">
        <p14:creationId xmlns:p14="http://schemas.microsoft.com/office/powerpoint/2010/main" val="355892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F10EBE0-1F53-4F33-9FFC-74F2A36FA6A0}"/>
              </a:ext>
            </a:extLst>
          </p:cNvPr>
          <p:cNvSpPr>
            <a:spLocks noGrp="1"/>
          </p:cNvSpPr>
          <p:nvPr>
            <p:ph type="title"/>
          </p:nvPr>
        </p:nvSpPr>
        <p:spPr>
          <a:xfrm>
            <a:off x="838200" y="547687"/>
            <a:ext cx="10648800" cy="658800"/>
          </a:xfrm>
        </p:spPr>
        <p:txBody>
          <a:bodyPr/>
          <a:lstStyle/>
          <a:p>
            <a:r>
              <a:rPr lang="de-DE" dirty="0"/>
              <a:t>Belastungen</a:t>
            </a:r>
            <a:endParaRPr lang="de-AT" dirty="0"/>
          </a:p>
        </p:txBody>
      </p:sp>
      <p:sp>
        <p:nvSpPr>
          <p:cNvPr id="4" name="Textplatzhalter 3">
            <a:extLst>
              <a:ext uri="{FF2B5EF4-FFF2-40B4-BE49-F238E27FC236}">
                <a16:creationId xmlns:a16="http://schemas.microsoft.com/office/drawing/2014/main" id="{F6702B06-EBC5-2716-EA7F-2011FCAAA399}"/>
              </a:ext>
            </a:extLst>
          </p:cNvPr>
          <p:cNvSpPr>
            <a:spLocks noGrp="1"/>
          </p:cNvSpPr>
          <p:nvPr>
            <p:ph type="body" sz="quarter" idx="13"/>
          </p:nvPr>
        </p:nvSpPr>
        <p:spPr>
          <a:xfrm>
            <a:off x="838200" y="1586751"/>
            <a:ext cx="10515599" cy="5006880"/>
          </a:xfrm>
        </p:spPr>
        <p:txBody>
          <a:bodyPr>
            <a:normAutofit/>
          </a:bodyPr>
          <a:lstStyle/>
          <a:p>
            <a:r>
              <a:rPr lang="de-DE" dirty="0"/>
              <a:t>Ständige Erreichbarkeit</a:t>
            </a:r>
          </a:p>
          <a:p>
            <a:r>
              <a:rPr lang="de-DE" dirty="0"/>
              <a:t>Auflösung der Grenzen zwischen Arbeits- und Privatleben</a:t>
            </a:r>
          </a:p>
          <a:p>
            <a:r>
              <a:rPr lang="de-DE" dirty="0"/>
              <a:t>Nicht Abschalten können</a:t>
            </a:r>
          </a:p>
          <a:p>
            <a:r>
              <a:rPr lang="de-DE" dirty="0"/>
              <a:t>Zeitliche Entgrenzung</a:t>
            </a:r>
          </a:p>
          <a:p>
            <a:r>
              <a:rPr lang="de-DE" dirty="0"/>
              <a:t>Pausengestaltung</a:t>
            </a:r>
          </a:p>
          <a:p>
            <a:r>
              <a:rPr lang="de-DE" dirty="0"/>
              <a:t>Finanzieller Druck</a:t>
            </a:r>
          </a:p>
          <a:p>
            <a:r>
              <a:rPr lang="de-DE" dirty="0"/>
              <a:t>…</a:t>
            </a:r>
          </a:p>
          <a:p>
            <a:endParaRPr lang="de-DE" dirty="0">
              <a:solidFill>
                <a:schemeClr val="tx1"/>
              </a:solidFill>
            </a:endParaRPr>
          </a:p>
        </p:txBody>
      </p:sp>
    </p:spTree>
    <p:extLst>
      <p:ext uri="{BB962C8B-B14F-4D97-AF65-F5344CB8AC3E}">
        <p14:creationId xmlns:p14="http://schemas.microsoft.com/office/powerpoint/2010/main" val="44488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F10EBE0-1F53-4F33-9FFC-74F2A36FA6A0}"/>
              </a:ext>
            </a:extLst>
          </p:cNvPr>
          <p:cNvSpPr>
            <a:spLocks noGrp="1"/>
          </p:cNvSpPr>
          <p:nvPr>
            <p:ph type="title"/>
          </p:nvPr>
        </p:nvSpPr>
        <p:spPr>
          <a:xfrm>
            <a:off x="838200" y="547687"/>
            <a:ext cx="10648800" cy="658800"/>
          </a:xfrm>
        </p:spPr>
        <p:txBody>
          <a:bodyPr/>
          <a:lstStyle/>
          <a:p>
            <a:r>
              <a:rPr lang="de-DE" dirty="0"/>
              <a:t>Auswirkungen</a:t>
            </a:r>
            <a:endParaRPr lang="de-AT" dirty="0"/>
          </a:p>
        </p:txBody>
      </p:sp>
      <p:sp>
        <p:nvSpPr>
          <p:cNvPr id="4" name="Textplatzhalter 3">
            <a:extLst>
              <a:ext uri="{FF2B5EF4-FFF2-40B4-BE49-F238E27FC236}">
                <a16:creationId xmlns:a16="http://schemas.microsoft.com/office/drawing/2014/main" id="{F6702B06-EBC5-2716-EA7F-2011FCAAA399}"/>
              </a:ext>
            </a:extLst>
          </p:cNvPr>
          <p:cNvSpPr>
            <a:spLocks noGrp="1"/>
          </p:cNvSpPr>
          <p:nvPr>
            <p:ph type="body" sz="quarter" idx="13"/>
          </p:nvPr>
        </p:nvSpPr>
        <p:spPr>
          <a:xfrm>
            <a:off x="838200" y="1597509"/>
            <a:ext cx="10515599" cy="4363200"/>
          </a:xfrm>
        </p:spPr>
        <p:txBody>
          <a:bodyPr>
            <a:normAutofit/>
          </a:bodyPr>
          <a:lstStyle/>
          <a:p>
            <a:r>
              <a:rPr lang="de-DE" dirty="0"/>
              <a:t>Psychische Erkrankungen</a:t>
            </a:r>
          </a:p>
          <a:p>
            <a:endParaRPr lang="de-DE" dirty="0"/>
          </a:p>
          <a:p>
            <a:r>
              <a:rPr lang="de-DE" dirty="0"/>
              <a:t>Physische Erkrankungen</a:t>
            </a:r>
          </a:p>
          <a:p>
            <a:endParaRPr lang="de-DE" dirty="0"/>
          </a:p>
          <a:p>
            <a:r>
              <a:rPr lang="de-DE" dirty="0"/>
              <a:t>Arbeitsunfälle</a:t>
            </a:r>
            <a:br>
              <a:rPr lang="de-DE" sz="2400" dirty="0"/>
            </a:br>
            <a:endParaRPr lang="de-DE" sz="2400" dirty="0"/>
          </a:p>
          <a:p>
            <a:pPr marL="0" indent="0">
              <a:buNone/>
            </a:pPr>
            <a:endParaRPr lang="de-DE" sz="2800" dirty="0">
              <a:solidFill>
                <a:srgbClr val="FF0000"/>
              </a:solidFill>
            </a:endParaRPr>
          </a:p>
          <a:p>
            <a:endParaRPr lang="de-DE" sz="2800" dirty="0">
              <a:solidFill>
                <a:srgbClr val="FF0000"/>
              </a:solidFill>
            </a:endParaRPr>
          </a:p>
          <a:p>
            <a:endParaRPr lang="de-DE" dirty="0">
              <a:solidFill>
                <a:schemeClr val="tx1"/>
              </a:solidFill>
            </a:endParaRPr>
          </a:p>
        </p:txBody>
      </p:sp>
    </p:spTree>
    <p:extLst>
      <p:ext uri="{BB962C8B-B14F-4D97-AF65-F5344CB8AC3E}">
        <p14:creationId xmlns:p14="http://schemas.microsoft.com/office/powerpoint/2010/main" val="3616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F10EBE0-1F53-4F33-9FFC-74F2A36FA6A0}"/>
              </a:ext>
            </a:extLst>
          </p:cNvPr>
          <p:cNvSpPr>
            <a:spLocks noGrp="1"/>
          </p:cNvSpPr>
          <p:nvPr>
            <p:ph type="title"/>
          </p:nvPr>
        </p:nvSpPr>
        <p:spPr>
          <a:xfrm>
            <a:off x="838200" y="255640"/>
            <a:ext cx="10648800" cy="658800"/>
          </a:xfrm>
        </p:spPr>
        <p:txBody>
          <a:bodyPr/>
          <a:lstStyle/>
          <a:p>
            <a:r>
              <a:rPr lang="de-DE" dirty="0"/>
              <a:t>Arbeitspsychologische Beratung</a:t>
            </a:r>
            <a:endParaRPr lang="de-AT" dirty="0"/>
          </a:p>
        </p:txBody>
      </p:sp>
      <p:sp>
        <p:nvSpPr>
          <p:cNvPr id="4" name="Textplatzhalter 3">
            <a:extLst>
              <a:ext uri="{FF2B5EF4-FFF2-40B4-BE49-F238E27FC236}">
                <a16:creationId xmlns:a16="http://schemas.microsoft.com/office/drawing/2014/main" id="{F6702B06-EBC5-2716-EA7F-2011FCAAA399}"/>
              </a:ext>
            </a:extLst>
          </p:cNvPr>
          <p:cNvSpPr>
            <a:spLocks noGrp="1"/>
          </p:cNvSpPr>
          <p:nvPr>
            <p:ph type="body" sz="quarter" idx="13"/>
          </p:nvPr>
        </p:nvSpPr>
        <p:spPr/>
        <p:txBody>
          <a:bodyPr>
            <a:normAutofit/>
          </a:bodyPr>
          <a:lstStyle/>
          <a:p>
            <a:pPr marL="457200" indent="-457200">
              <a:buFont typeface="Arial" panose="020B0604020202020204" pitchFamily="34" charset="0"/>
              <a:buChar char="•"/>
            </a:pPr>
            <a:endParaRPr lang="de-DE" sz="2800" dirty="0">
              <a:solidFill>
                <a:srgbClr val="FF0000"/>
              </a:solidFill>
            </a:endParaRPr>
          </a:p>
          <a:p>
            <a:endParaRPr lang="de-DE" sz="2800" dirty="0">
              <a:solidFill>
                <a:srgbClr val="FF0000"/>
              </a:solidFill>
            </a:endParaRPr>
          </a:p>
          <a:p>
            <a:endParaRPr lang="de-DE" dirty="0">
              <a:solidFill>
                <a:schemeClr val="tx1"/>
              </a:solidFill>
            </a:endParaRPr>
          </a:p>
        </p:txBody>
      </p:sp>
      <p:graphicFrame>
        <p:nvGraphicFramePr>
          <p:cNvPr id="9" name="Diagramm 8">
            <a:extLst>
              <a:ext uri="{FF2B5EF4-FFF2-40B4-BE49-F238E27FC236}">
                <a16:creationId xmlns:a16="http://schemas.microsoft.com/office/drawing/2014/main" id="{09C1A433-7E96-B8AD-0444-0FFA0716BD3F}"/>
              </a:ext>
            </a:extLst>
          </p:cNvPr>
          <p:cNvGraphicFramePr/>
          <p:nvPr>
            <p:extLst>
              <p:ext uri="{D42A27DB-BD31-4B8C-83A1-F6EECF244321}">
                <p14:modId xmlns:p14="http://schemas.microsoft.com/office/powerpoint/2010/main" val="3835498213"/>
              </p:ext>
            </p:extLst>
          </p:nvPr>
        </p:nvGraphicFramePr>
        <p:xfrm>
          <a:off x="2583872" y="931495"/>
          <a:ext cx="3079173" cy="5178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m 9">
            <a:extLst>
              <a:ext uri="{FF2B5EF4-FFF2-40B4-BE49-F238E27FC236}">
                <a16:creationId xmlns:a16="http://schemas.microsoft.com/office/drawing/2014/main" id="{7F5ECBAC-E38E-441C-124B-8F31099A21D0}"/>
              </a:ext>
            </a:extLst>
          </p:cNvPr>
          <p:cNvGraphicFramePr/>
          <p:nvPr>
            <p:extLst>
              <p:ext uri="{D42A27DB-BD31-4B8C-83A1-F6EECF244321}">
                <p14:modId xmlns:p14="http://schemas.microsoft.com/office/powerpoint/2010/main" val="125582638"/>
              </p:ext>
            </p:extLst>
          </p:nvPr>
        </p:nvGraphicFramePr>
        <p:xfrm>
          <a:off x="4983291" y="962668"/>
          <a:ext cx="4561608" cy="51471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76780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ADF61-BC70-B6D0-7703-C1CF9AD7B0BF}"/>
              </a:ext>
            </a:extLst>
          </p:cNvPr>
          <p:cNvSpPr>
            <a:spLocks noGrp="1"/>
          </p:cNvSpPr>
          <p:nvPr>
            <p:ph type="title"/>
          </p:nvPr>
        </p:nvSpPr>
        <p:spPr/>
        <p:txBody>
          <a:bodyPr/>
          <a:lstStyle/>
          <a:p>
            <a:r>
              <a:rPr lang="de-DE" dirty="0"/>
              <a:t>Ergonomie</a:t>
            </a:r>
            <a:endParaRPr lang="de-AT" dirty="0"/>
          </a:p>
        </p:txBody>
      </p:sp>
      <p:sp>
        <p:nvSpPr>
          <p:cNvPr id="4" name="Textplatzhalter 2">
            <a:extLst>
              <a:ext uri="{FF2B5EF4-FFF2-40B4-BE49-F238E27FC236}">
                <a16:creationId xmlns:a16="http://schemas.microsoft.com/office/drawing/2014/main" id="{7C08F232-5602-A196-660A-BDFF1B97C4C6}"/>
              </a:ext>
            </a:extLst>
          </p:cNvPr>
          <p:cNvSpPr txBox="1">
            <a:spLocks/>
          </p:cNvSpPr>
          <p:nvPr/>
        </p:nvSpPr>
        <p:spPr>
          <a:xfrm>
            <a:off x="838200" y="2531630"/>
            <a:ext cx="10515599" cy="340170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6565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6565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6565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Wir betrachten nun den Erfolgsfaktor Gesundheit aus Sicht der </a:t>
            </a:r>
          </a:p>
          <a:p>
            <a:r>
              <a:rPr lang="de-DE" dirty="0"/>
              <a:t>Ergonomie &amp; der physischen Gesundheit im Berufsalltag</a:t>
            </a:r>
          </a:p>
          <a:p>
            <a:endParaRPr lang="de-DE" dirty="0"/>
          </a:p>
          <a:p>
            <a:r>
              <a:rPr lang="de-DE" b="1" dirty="0">
                <a:highlight>
                  <a:srgbClr val="5CB77A"/>
                </a:highlight>
              </a:rPr>
              <a:t>Wer von Ihnen hat regelmäßig Rückenschmerzen?</a:t>
            </a:r>
          </a:p>
          <a:p>
            <a:pPr marL="342900" indent="-342900">
              <a:buFont typeface="Arial" panose="020B0604020202020204" pitchFamily="34" charset="0"/>
              <a:buChar char="•"/>
            </a:pPr>
            <a:r>
              <a:rPr lang="de-DE" dirty="0"/>
              <a:t>1,8 Millionen Menschen</a:t>
            </a:r>
          </a:p>
          <a:p>
            <a:pPr marL="342900" indent="-342900">
              <a:buFont typeface="Arial" panose="020B0604020202020204" pitchFamily="34" charset="0"/>
              <a:buChar char="•"/>
            </a:pPr>
            <a:r>
              <a:rPr lang="de-DE" dirty="0"/>
              <a:t>Bewegungsmangel, Übergewicht und berufsbedingte Belastung</a:t>
            </a:r>
            <a:endParaRPr lang="de-AT" dirty="0"/>
          </a:p>
        </p:txBody>
      </p:sp>
    </p:spTree>
    <p:extLst>
      <p:ext uri="{BB962C8B-B14F-4D97-AF65-F5344CB8AC3E}">
        <p14:creationId xmlns:p14="http://schemas.microsoft.com/office/powerpoint/2010/main" val="161473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46212A-CA6D-974A-2DCD-D419534ADA9B}"/>
              </a:ext>
            </a:extLst>
          </p:cNvPr>
          <p:cNvSpPr>
            <a:spLocks noGrp="1"/>
          </p:cNvSpPr>
          <p:nvPr>
            <p:ph type="title"/>
          </p:nvPr>
        </p:nvSpPr>
        <p:spPr/>
        <p:txBody>
          <a:bodyPr/>
          <a:lstStyle/>
          <a:p>
            <a:r>
              <a:rPr lang="de-DE" dirty="0"/>
              <a:t>Ergonomie</a:t>
            </a:r>
            <a:endParaRPr lang="de-AT" dirty="0"/>
          </a:p>
        </p:txBody>
      </p:sp>
      <p:sp>
        <p:nvSpPr>
          <p:cNvPr id="4" name="Textplatzhalter 2">
            <a:extLst>
              <a:ext uri="{FF2B5EF4-FFF2-40B4-BE49-F238E27FC236}">
                <a16:creationId xmlns:a16="http://schemas.microsoft.com/office/drawing/2014/main" id="{A7A4D4CA-5B59-8067-F080-1A4F24ABBDF4}"/>
              </a:ext>
            </a:extLst>
          </p:cNvPr>
          <p:cNvSpPr txBox="1">
            <a:spLocks/>
          </p:cNvSpPr>
          <p:nvPr/>
        </p:nvSpPr>
        <p:spPr>
          <a:xfrm>
            <a:off x="838200" y="2311400"/>
            <a:ext cx="10744087" cy="3673231"/>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6565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6565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6565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6565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Rückenschmerzen -&gt; Beeinträchtigung der Produktivität</a:t>
            </a:r>
          </a:p>
          <a:p>
            <a:r>
              <a:rPr lang="de-DE" dirty="0"/>
              <a:t>Ergonomische Möbel sind keine Luxusgüter</a:t>
            </a:r>
          </a:p>
          <a:p>
            <a:pPr marL="342900" indent="-342900">
              <a:buFont typeface="Arial" panose="020B0604020202020204" pitchFamily="34" charset="0"/>
              <a:buChar char="•"/>
            </a:pPr>
            <a:r>
              <a:rPr lang="de-DE" dirty="0"/>
              <a:t>Ergonomischer Bürostuhl wird zu Ihrem besten Freund</a:t>
            </a:r>
          </a:p>
          <a:p>
            <a:pPr marL="342900" indent="-342900">
              <a:buFont typeface="Arial" panose="020B0604020202020204" pitchFamily="34" charset="0"/>
              <a:buChar char="•"/>
            </a:pPr>
            <a:r>
              <a:rPr lang="de-DE" i="1" dirty="0"/>
              <a:t>Dynamisches sitzen </a:t>
            </a:r>
            <a:r>
              <a:rPr lang="de-DE" dirty="0"/>
              <a:t>ist nicht gefährlich </a:t>
            </a:r>
          </a:p>
          <a:p>
            <a:pPr marL="457200" lvl="1" indent="0">
              <a:buNone/>
            </a:pPr>
            <a:r>
              <a:rPr lang="de-DE" dirty="0"/>
              <a:t>fördert die Durchblutung</a:t>
            </a:r>
          </a:p>
          <a:p>
            <a:pPr marL="457200" lvl="1" indent="0">
              <a:buNone/>
            </a:pPr>
            <a:r>
              <a:rPr lang="de-DE" dirty="0"/>
              <a:t>beugt Verspannungen vor</a:t>
            </a:r>
          </a:p>
          <a:p>
            <a:pPr marL="457200" lvl="1" indent="0">
              <a:buNone/>
            </a:pPr>
            <a:r>
              <a:rPr lang="de-DE" dirty="0"/>
              <a:t>bleibt fitter und wacher</a:t>
            </a:r>
          </a:p>
        </p:txBody>
      </p:sp>
    </p:spTree>
    <p:extLst>
      <p:ext uri="{BB962C8B-B14F-4D97-AF65-F5344CB8AC3E}">
        <p14:creationId xmlns:p14="http://schemas.microsoft.com/office/powerpoint/2010/main" val="3157234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88F166-A4EE-29B0-0A48-F7DE03DEC330}"/>
              </a:ext>
            </a:extLst>
          </p:cNvPr>
          <p:cNvSpPr>
            <a:spLocks noGrp="1"/>
          </p:cNvSpPr>
          <p:nvPr>
            <p:ph type="title"/>
          </p:nvPr>
        </p:nvSpPr>
        <p:spPr/>
        <p:txBody>
          <a:bodyPr/>
          <a:lstStyle/>
          <a:p>
            <a:r>
              <a:rPr lang="de-DE" dirty="0"/>
              <a:t>Bewegungspausen</a:t>
            </a:r>
            <a:endParaRPr lang="de-AT" dirty="0"/>
          </a:p>
        </p:txBody>
      </p:sp>
      <p:sp>
        <p:nvSpPr>
          <p:cNvPr id="4" name="Textplatzhalter 2">
            <a:extLst>
              <a:ext uri="{FF2B5EF4-FFF2-40B4-BE49-F238E27FC236}">
                <a16:creationId xmlns:a16="http://schemas.microsoft.com/office/drawing/2014/main" id="{66874998-52A1-CA68-B999-0F7599D08698}"/>
              </a:ext>
            </a:extLst>
          </p:cNvPr>
          <p:cNvSpPr>
            <a:spLocks noGrp="1"/>
          </p:cNvSpPr>
          <p:nvPr>
            <p:ph type="body" sz="quarter" idx="13"/>
          </p:nvPr>
        </p:nvSpPr>
        <p:spPr>
          <a:xfrm>
            <a:off x="838200" y="2286000"/>
            <a:ext cx="8476622" cy="3787775"/>
          </a:xfrm>
        </p:spPr>
        <p:txBody>
          <a:bodyPr>
            <a:normAutofit/>
          </a:bodyPr>
          <a:lstStyle/>
          <a:p>
            <a:pPr marL="342900" indent="-342900">
              <a:buFont typeface="Arial" panose="020B0604020202020204" pitchFamily="34" charset="0"/>
              <a:buChar char="•"/>
            </a:pPr>
            <a:r>
              <a:rPr lang="de-DE" dirty="0"/>
              <a:t>alle 60 min</a:t>
            </a:r>
          </a:p>
          <a:p>
            <a:pPr marL="342900" indent="-342900">
              <a:buFont typeface="Arial" panose="020B0604020202020204" pitchFamily="34" charset="0"/>
              <a:buChar char="•"/>
            </a:pPr>
            <a:r>
              <a:rPr lang="de-DE" dirty="0"/>
              <a:t>Konzentration und Wohlbefinden fördern</a:t>
            </a:r>
          </a:p>
          <a:p>
            <a:pPr marL="342900" indent="-342900">
              <a:buFont typeface="Arial" panose="020B0604020202020204" pitchFamily="34" charset="0"/>
              <a:buChar char="•"/>
            </a:pPr>
            <a:r>
              <a:rPr lang="de-DE" dirty="0"/>
              <a:t>Frische Luft, Dehnungsübungen, Mobilisierungsübungen</a:t>
            </a:r>
          </a:p>
          <a:p>
            <a:pPr marL="342900" indent="-342900">
              <a:buFont typeface="Arial" panose="020B0604020202020204" pitchFamily="34" charset="0"/>
              <a:buChar char="•"/>
            </a:pPr>
            <a:r>
              <a:rPr lang="de-DE" dirty="0"/>
              <a:t>Vorbildwirkung </a:t>
            </a:r>
          </a:p>
          <a:p>
            <a:pPr marL="342900" indent="-342900">
              <a:buFont typeface="Arial" panose="020B0604020202020204" pitchFamily="34" charset="0"/>
              <a:buChar char="•"/>
            </a:pPr>
            <a:r>
              <a:rPr lang="de-DE" dirty="0"/>
              <a:t>Positive Effekte auf Produktivität &amp; Gesundheit</a:t>
            </a:r>
          </a:p>
          <a:p>
            <a:pPr algn="ctr"/>
            <a:endParaRPr lang="de-DE" dirty="0"/>
          </a:p>
          <a:p>
            <a:pPr algn="ctr"/>
            <a:r>
              <a:rPr lang="de-DE" i="1" dirty="0"/>
              <a:t>Ein gesunder Körper ist die Grundlage für einen effektiven und kreativen Geist! </a:t>
            </a:r>
          </a:p>
          <a:p>
            <a:pPr marL="342900" indent="-342900">
              <a:buFont typeface="Arial" panose="020B0604020202020204" pitchFamily="34" charset="0"/>
              <a:buChar char="•"/>
            </a:pPr>
            <a:endParaRPr lang="de-AT" dirty="0"/>
          </a:p>
        </p:txBody>
      </p:sp>
    </p:spTree>
    <p:extLst>
      <p:ext uri="{BB962C8B-B14F-4D97-AF65-F5344CB8AC3E}">
        <p14:creationId xmlns:p14="http://schemas.microsoft.com/office/powerpoint/2010/main" val="56001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88F166-A4EE-29B0-0A48-F7DE03DEC330}"/>
              </a:ext>
            </a:extLst>
          </p:cNvPr>
          <p:cNvSpPr>
            <a:spLocks noGrp="1"/>
          </p:cNvSpPr>
          <p:nvPr>
            <p:ph type="title"/>
          </p:nvPr>
        </p:nvSpPr>
        <p:spPr/>
        <p:txBody>
          <a:bodyPr/>
          <a:lstStyle/>
          <a:p>
            <a:r>
              <a:rPr lang="de-DE" dirty="0"/>
              <a:t>Bewegungspausen - Tipps</a:t>
            </a:r>
            <a:endParaRPr lang="de-AT" dirty="0"/>
          </a:p>
        </p:txBody>
      </p:sp>
      <p:sp>
        <p:nvSpPr>
          <p:cNvPr id="4" name="Textplatzhalter 2">
            <a:extLst>
              <a:ext uri="{FF2B5EF4-FFF2-40B4-BE49-F238E27FC236}">
                <a16:creationId xmlns:a16="http://schemas.microsoft.com/office/drawing/2014/main" id="{66874998-52A1-CA68-B999-0F7599D08698}"/>
              </a:ext>
            </a:extLst>
          </p:cNvPr>
          <p:cNvSpPr>
            <a:spLocks noGrp="1"/>
          </p:cNvSpPr>
          <p:nvPr>
            <p:ph type="body" sz="quarter" idx="13"/>
          </p:nvPr>
        </p:nvSpPr>
        <p:spPr>
          <a:xfrm>
            <a:off x="838200" y="2286000"/>
            <a:ext cx="8476622" cy="2873829"/>
          </a:xfrm>
        </p:spPr>
        <p:txBody>
          <a:bodyPr>
            <a:normAutofit lnSpcReduction="10000"/>
          </a:bodyPr>
          <a:lstStyle/>
          <a:p>
            <a:pPr marL="342900" indent="-342900">
              <a:lnSpc>
                <a:spcPct val="100000"/>
              </a:lnSpc>
              <a:buFont typeface="Arial" panose="020B0604020202020204" pitchFamily="34" charset="0"/>
              <a:buChar char="•"/>
            </a:pPr>
            <a:r>
              <a:rPr lang="de-DE" dirty="0" err="1"/>
              <a:t>Timer</a:t>
            </a:r>
            <a:r>
              <a:rPr lang="de-DE" dirty="0"/>
              <a:t> stellen (alle 50 min.)</a:t>
            </a:r>
          </a:p>
          <a:p>
            <a:pPr marL="342900" indent="-342900">
              <a:lnSpc>
                <a:spcPct val="100000"/>
              </a:lnSpc>
              <a:buFont typeface="Arial" panose="020B0604020202020204" pitchFamily="34" charset="0"/>
              <a:buChar char="•"/>
            </a:pPr>
            <a:r>
              <a:rPr lang="de-DE" dirty="0"/>
              <a:t>Motivierende Sportbilder am Desktop-Hintergrund</a:t>
            </a:r>
          </a:p>
          <a:p>
            <a:pPr marL="342900" indent="-342900">
              <a:lnSpc>
                <a:spcPct val="100000"/>
              </a:lnSpc>
              <a:buFont typeface="Arial" panose="020B0604020202020204" pitchFamily="34" charset="0"/>
              <a:buChar char="•"/>
            </a:pPr>
            <a:r>
              <a:rPr lang="de-DE" dirty="0"/>
              <a:t>Bewegungspause als Termin im Kalender eintragen</a:t>
            </a:r>
          </a:p>
          <a:p>
            <a:pPr marL="342900" indent="-342900">
              <a:lnSpc>
                <a:spcPct val="100000"/>
              </a:lnSpc>
              <a:buFont typeface="Arial" panose="020B0604020202020204" pitchFamily="34" charset="0"/>
              <a:buChar char="•"/>
            </a:pPr>
            <a:r>
              <a:rPr lang="de-DE" dirty="0"/>
              <a:t>Nutze Ende eines Telefonats für Bewegung</a:t>
            </a:r>
          </a:p>
          <a:p>
            <a:pPr marL="342900" indent="-342900">
              <a:lnSpc>
                <a:spcPct val="100000"/>
              </a:lnSpc>
              <a:buFont typeface="Arial" panose="020B0604020202020204" pitchFamily="34" charset="0"/>
              <a:buChar char="•"/>
            </a:pPr>
            <a:r>
              <a:rPr lang="de-DE" dirty="0"/>
              <a:t>Telefonieren im Stehen/Gehen</a:t>
            </a:r>
          </a:p>
          <a:p>
            <a:pPr marL="342900" indent="-342900">
              <a:lnSpc>
                <a:spcPct val="100000"/>
              </a:lnSpc>
              <a:buFont typeface="Arial" panose="020B0604020202020204" pitchFamily="34" charset="0"/>
              <a:buChar char="•"/>
            </a:pPr>
            <a:r>
              <a:rPr lang="de-DE" dirty="0"/>
              <a:t>Bewegte Pause als Belohnung ansehen</a:t>
            </a:r>
          </a:p>
        </p:txBody>
      </p:sp>
    </p:spTree>
    <p:extLst>
      <p:ext uri="{BB962C8B-B14F-4D97-AF65-F5344CB8AC3E}">
        <p14:creationId xmlns:p14="http://schemas.microsoft.com/office/powerpoint/2010/main" val="422787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F10EBE0-1F53-4F33-9FFC-74F2A36FA6A0}"/>
              </a:ext>
            </a:extLst>
          </p:cNvPr>
          <p:cNvSpPr>
            <a:spLocks noGrp="1"/>
          </p:cNvSpPr>
          <p:nvPr>
            <p:ph type="title"/>
          </p:nvPr>
        </p:nvSpPr>
        <p:spPr>
          <a:xfrm>
            <a:off x="838200" y="1230974"/>
            <a:ext cx="10648800" cy="658800"/>
          </a:xfrm>
        </p:spPr>
        <p:txBody>
          <a:bodyPr/>
          <a:lstStyle/>
          <a:p>
            <a:r>
              <a:rPr lang="de-DE" dirty="0"/>
              <a:t>SVS-Gesundheitsangebote</a:t>
            </a:r>
            <a:endParaRPr lang="de-AT" dirty="0"/>
          </a:p>
        </p:txBody>
      </p:sp>
      <p:sp>
        <p:nvSpPr>
          <p:cNvPr id="4" name="Textplatzhalter 3">
            <a:extLst>
              <a:ext uri="{FF2B5EF4-FFF2-40B4-BE49-F238E27FC236}">
                <a16:creationId xmlns:a16="http://schemas.microsoft.com/office/drawing/2014/main" id="{F6702B06-EBC5-2716-EA7F-2011FCAAA399}"/>
              </a:ext>
            </a:extLst>
          </p:cNvPr>
          <p:cNvSpPr>
            <a:spLocks noGrp="1"/>
          </p:cNvSpPr>
          <p:nvPr>
            <p:ph type="body" sz="quarter" idx="13"/>
          </p:nvPr>
        </p:nvSpPr>
        <p:spPr>
          <a:xfrm>
            <a:off x="838200" y="2581538"/>
            <a:ext cx="10410443" cy="2372299"/>
          </a:xfrm>
        </p:spPr>
        <p:txBody>
          <a:bodyPr>
            <a:normAutofit/>
          </a:bodyPr>
          <a:lstStyle/>
          <a:p>
            <a:r>
              <a:rPr lang="de-DE" sz="2400" dirty="0"/>
              <a:t>Gesundheitshunderter (</a:t>
            </a:r>
            <a:r>
              <a:rPr lang="de-DE" sz="2400" b="1" dirty="0">
                <a:solidFill>
                  <a:srgbClr val="5CB77A"/>
                </a:solidFill>
                <a:hlinkClick r:id="rId2"/>
              </a:rPr>
              <a:t>svs.at/gesundheitshunderter</a:t>
            </a:r>
            <a:endParaRPr lang="de-DE" sz="2400" b="1" dirty="0">
              <a:solidFill>
                <a:srgbClr val="5CB77A"/>
              </a:solidFill>
            </a:endParaRPr>
          </a:p>
          <a:p>
            <a:r>
              <a:rPr lang="de-DE" sz="2400" dirty="0"/>
              <a:t>Gesundheitswoche (</a:t>
            </a:r>
            <a:r>
              <a:rPr lang="de-DE" sz="2400" b="1" dirty="0">
                <a:solidFill>
                  <a:srgbClr val="5CB77A"/>
                </a:solidFill>
                <a:hlinkClick r:id="rId3"/>
              </a:rPr>
              <a:t>svs.at/</a:t>
            </a:r>
            <a:r>
              <a:rPr lang="de-DE" sz="2400" b="1" dirty="0" err="1">
                <a:solidFill>
                  <a:srgbClr val="5CB77A"/>
                </a:solidFill>
                <a:hlinkClick r:id="rId3"/>
              </a:rPr>
              <a:t>gesundheitswochen</a:t>
            </a:r>
            <a:r>
              <a:rPr lang="de-DE" sz="2400" dirty="0"/>
              <a:t>)</a:t>
            </a:r>
          </a:p>
          <a:p>
            <a:r>
              <a:rPr lang="de-DE" sz="2400" dirty="0"/>
              <a:t>Feriencamps (</a:t>
            </a:r>
            <a:r>
              <a:rPr lang="de-DE" sz="2400" b="1" dirty="0">
                <a:solidFill>
                  <a:srgbClr val="5CB77A"/>
                </a:solidFill>
                <a:hlinkClick r:id="rId4"/>
              </a:rPr>
              <a:t>svs.at/</a:t>
            </a:r>
            <a:r>
              <a:rPr lang="de-DE" sz="2400" b="1" dirty="0" err="1">
                <a:solidFill>
                  <a:srgbClr val="5CB77A"/>
                </a:solidFill>
                <a:hlinkClick r:id="rId4"/>
              </a:rPr>
              <a:t>feriencamps</a:t>
            </a:r>
            <a:r>
              <a:rPr lang="de-DE" sz="2400" dirty="0"/>
              <a:t>)</a:t>
            </a:r>
          </a:p>
          <a:p>
            <a:r>
              <a:rPr lang="de-DE" sz="2400" dirty="0"/>
              <a:t>Camps (</a:t>
            </a:r>
            <a:r>
              <a:rPr lang="de-DE" sz="2400" b="1" dirty="0">
                <a:solidFill>
                  <a:srgbClr val="5CB77A"/>
                </a:solidFill>
                <a:hlinkClick r:id="rId5"/>
              </a:rPr>
              <a:t>svs.at/</a:t>
            </a:r>
            <a:r>
              <a:rPr lang="de-DE" sz="2400" b="1" dirty="0" err="1">
                <a:solidFill>
                  <a:srgbClr val="5CB77A"/>
                </a:solidFill>
                <a:hlinkClick r:id="rId5"/>
              </a:rPr>
              <a:t>camps</a:t>
            </a:r>
            <a:r>
              <a:rPr lang="de-DE" sz="2400" dirty="0"/>
              <a:t>)</a:t>
            </a:r>
          </a:p>
          <a:p>
            <a:r>
              <a:rPr lang="de-DE" sz="2400" dirty="0"/>
              <a:t>Selbständig &amp; Nachhaltig gesund (</a:t>
            </a:r>
            <a:r>
              <a:rPr lang="de-DE" sz="2400" b="1" dirty="0">
                <a:solidFill>
                  <a:srgbClr val="5CB77A"/>
                </a:solidFill>
                <a:hlinkClick r:id="rId6"/>
              </a:rPr>
              <a:t>svs.at/</a:t>
            </a:r>
            <a:r>
              <a:rPr lang="de-DE" sz="2400" b="1" dirty="0" err="1">
                <a:solidFill>
                  <a:srgbClr val="5CB77A"/>
                </a:solidFill>
                <a:hlinkClick r:id="rId6"/>
              </a:rPr>
              <a:t>selbstaendiggesund</a:t>
            </a:r>
            <a:r>
              <a:rPr lang="de-DE" sz="2400" dirty="0"/>
              <a:t>)</a:t>
            </a:r>
          </a:p>
        </p:txBody>
      </p:sp>
    </p:spTree>
    <p:extLst>
      <p:ext uri="{BB962C8B-B14F-4D97-AF65-F5344CB8AC3E}">
        <p14:creationId xmlns:p14="http://schemas.microsoft.com/office/powerpoint/2010/main" val="1227858558"/>
      </p:ext>
    </p:extLst>
  </p:cSld>
  <p:clrMapOvr>
    <a:masterClrMapping/>
  </p:clrMapOvr>
</p:sld>
</file>

<file path=ppt/theme/theme1.xml><?xml version="1.0" encoding="utf-8"?>
<a:theme xmlns:a="http://schemas.openxmlformats.org/drawingml/2006/main" name="1_Office">
  <a:themeElements>
    <a:clrScheme name="Benutzerdefiniert 4">
      <a:dk1>
        <a:srgbClr val="000000"/>
      </a:dk1>
      <a:lt1>
        <a:srgbClr val="FFFFFF"/>
      </a:lt1>
      <a:dk2>
        <a:srgbClr val="565650"/>
      </a:dk2>
      <a:lt2>
        <a:srgbClr val="E1F0E5"/>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vs" id="{54D9D889-AF34-544C-8E93-D2CA5F5F674B}" vid="{BB26E0C9-5425-4047-B254-B8252E5CA7D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767</Words>
  <Application>Microsoft Office PowerPoint</Application>
  <PresentationFormat>Breitbild</PresentationFormat>
  <Paragraphs>96</Paragraphs>
  <Slides>10</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Aptos</vt:lpstr>
      <vt:lpstr>Arial</vt:lpstr>
      <vt:lpstr>Calibri</vt:lpstr>
      <vt:lpstr>1_Office</vt:lpstr>
      <vt:lpstr>PowerPoint-Präsentation</vt:lpstr>
      <vt:lpstr>Belastungen</vt:lpstr>
      <vt:lpstr>Auswirkungen</vt:lpstr>
      <vt:lpstr>Arbeitspsychologische Beratung</vt:lpstr>
      <vt:lpstr>Ergonomie</vt:lpstr>
      <vt:lpstr>Ergonomie</vt:lpstr>
      <vt:lpstr>Bewegungspausen</vt:lpstr>
      <vt:lpstr>Bewegungspausen - Tipps</vt:lpstr>
      <vt:lpstr>SVS-Gesundheitsangebote</vt:lpstr>
      <vt:lpstr>PowerPoint-Präsentation</vt:lpstr>
    </vt:vector>
  </TitlesOfParts>
  <Company>SVA der gewerblichen Wirtschaft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Schumlits Gerhard</dc:creator>
  <cp:lastModifiedBy>Seiberl Birgit</cp:lastModifiedBy>
  <cp:revision>356</cp:revision>
  <cp:lastPrinted>2019-09-18T06:54:44Z</cp:lastPrinted>
  <dcterms:created xsi:type="dcterms:W3CDTF">2019-08-01T05:54:50Z</dcterms:created>
  <dcterms:modified xsi:type="dcterms:W3CDTF">2024-12-05T05:41:24Z</dcterms:modified>
</cp:coreProperties>
</file>